
<file path=[Content_Types].xml><?xml version="1.0" encoding="utf-8"?>
<Types xmlns="http://schemas.openxmlformats.org/package/2006/content-types">
  <Default Extension="xml" ContentType="application/vnd.openxmlformats-officedocument.extended-properties+xml"/>
  <Default Extension="png" ContentType="image/png"/>
  <Default Extension="fntdata" ContentType="application/x-fontdata"/>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2.xml" ContentType="application/vnd.openxmlformats-officedocument.presentationml.slideLayout+xml"/>
  <Override PartName="/ppt/theme/theme1.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Types>
</file>

<file path=_rels/.rels>&#65279;<?xml version="1.0" encoding="utf-8"?><Relationships xmlns="http://schemas.openxmlformats.org/package/2006/relationships"><Relationship Type="http://schemas.openxmlformats.org/officeDocument/2006/relationships/extended-properties" Target="/docProps/app.xml" Id="rId1" /><Relationship Type="http://schemas.openxmlformats.org/package/2006/relationships/metadata/core-properties" Target="/docProps/core.xml" Id="rId2" /><Relationship Type="http://schemas.openxmlformats.org/officeDocument/2006/relationships/officeDocument" Target="/ppt/presentation.xml" Id="rId3"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4630400" cy="8229600"/>
  <p:notesSz cx="8229600" cy="14630400"/>
  <p:embeddedFontLst>
    <p:embeddedFont>
      <p:font typeface="思源黑体-思源黑体-Regular"/>
      <p:regular r:id="rId3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slide" Target="/ppt/slides/slide1.xml" Id="rId2" /><Relationship Type="http://schemas.openxmlformats.org/officeDocument/2006/relationships/slide" Target="/ppt/slides/slide2.xml" Id="rId3" /><Relationship Type="http://schemas.openxmlformats.org/officeDocument/2006/relationships/slide" Target="/ppt/slides/slide3.xml" Id="rId4" /><Relationship Type="http://schemas.openxmlformats.org/officeDocument/2006/relationships/slide" Target="/ppt/slides/slide4.xml" Id="rId5" /><Relationship Type="http://schemas.openxmlformats.org/officeDocument/2006/relationships/slide" Target="/ppt/slides/slide5.xml" Id="rId6" /><Relationship Type="http://schemas.openxmlformats.org/officeDocument/2006/relationships/slide" Target="/ppt/slides/slide6.xml" Id="rId7" /><Relationship Type="http://schemas.openxmlformats.org/officeDocument/2006/relationships/slide" Target="/ppt/slides/slide7.xml" Id="rId8" /><Relationship Type="http://schemas.openxmlformats.org/officeDocument/2006/relationships/slide" Target="/ppt/slides/slide8.xml" Id="rId9" /><Relationship Type="http://schemas.openxmlformats.org/officeDocument/2006/relationships/slide" Target="/ppt/slides/slide9.xml" Id="rId10" /><Relationship Type="http://schemas.openxmlformats.org/officeDocument/2006/relationships/slide" Target="/ppt/slides/slide10.xml" Id="rId11" /><Relationship Type="http://schemas.openxmlformats.org/officeDocument/2006/relationships/slide" Target="/ppt/slides/slide11.xml" Id="rId12" /><Relationship Type="http://schemas.openxmlformats.org/officeDocument/2006/relationships/slide" Target="/ppt/slides/slide12.xml" Id="rId13" /><Relationship Type="http://schemas.openxmlformats.org/officeDocument/2006/relationships/slide" Target="/ppt/slides/slide13.xml" Id="rId14" /><Relationship Type="http://schemas.openxmlformats.org/officeDocument/2006/relationships/slide" Target="/ppt/slides/slide14.xml" Id="rId15" /><Relationship Type="http://schemas.openxmlformats.org/officeDocument/2006/relationships/slide" Target="/ppt/slides/slide15.xml" Id="rId16" /><Relationship Type="http://schemas.openxmlformats.org/officeDocument/2006/relationships/slide" Target="/ppt/slides/slide16.xml" Id="rId17" /><Relationship Type="http://schemas.openxmlformats.org/officeDocument/2006/relationships/slide" Target="/ppt/slides/slide17.xml" Id="rId18" /><Relationship Type="http://schemas.openxmlformats.org/officeDocument/2006/relationships/slide" Target="/ppt/slides/slide18.xml" Id="rId19" /><Relationship Type="http://schemas.openxmlformats.org/officeDocument/2006/relationships/slide" Target="/ppt/slides/slide19.xml" Id="rId20" /><Relationship Type="http://schemas.openxmlformats.org/officeDocument/2006/relationships/slide" Target="/ppt/slides/slide20.xml" Id="rId21" /><Relationship Type="http://schemas.openxmlformats.org/officeDocument/2006/relationships/slide" Target="/ppt/slides/slide21.xml" Id="rId22" /><Relationship Type="http://schemas.openxmlformats.org/officeDocument/2006/relationships/slide" Target="/ppt/slides/slide22.xml" Id="rId23" /><Relationship Type="http://schemas.openxmlformats.org/officeDocument/2006/relationships/slide" Target="/ppt/slides/slide23.xml" Id="rId24" /><Relationship Type="http://schemas.openxmlformats.org/officeDocument/2006/relationships/slide" Target="/ppt/slides/slide24.xml" Id="rId25" /><Relationship Type="http://schemas.openxmlformats.org/officeDocument/2006/relationships/notesMaster" Target="/ppt/notesMasters/notesMaster1.xml" Id="rId26" /><Relationship Type="http://schemas.openxmlformats.org/officeDocument/2006/relationships/presProps" Target="/ppt/presProps.xml" Id="rId27" /><Relationship Type="http://schemas.openxmlformats.org/officeDocument/2006/relationships/viewProps" Target="/ppt/viewProps.xml" Id="rId28" /><Relationship Type="http://schemas.openxmlformats.org/officeDocument/2006/relationships/theme" Target="/ppt/theme/theme1.xml" Id="rId29" /><Relationship Type="http://schemas.openxmlformats.org/officeDocument/2006/relationships/tableStyles" Target="/ppt/tableStyles.xml" Id="rId30" /><Relationship Type="http://schemas.openxmlformats.org/officeDocument/2006/relationships/font" Target="/ppt/fonts/font1.fntdata" Id="rId31" /></Relationships>
</file>

<file path=ppt/notesMasters/_rels/notesMaster1.xml.rels>&#65279;<?xml version="1.0" encoding="utf-8"?><Relationships xmlns="http://schemas.openxmlformats.org/package/2006/relationships"><Relationship Type="http://schemas.openxmlformats.org/officeDocument/2006/relationships/theme" Target="/ppt/theme/theme1.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1.xml" Id="rId2" /></Relationships>
</file>

<file path=ppt/notesSlides/_rels/notesSlide10.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10.xml" Id="rId2" /></Relationships>
</file>

<file path=ppt/notesSlides/_rels/notesSlide11.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11.xml" Id="rId2" /></Relationships>
</file>

<file path=ppt/notesSlides/_rels/notesSlide12.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12.xml" Id="rId2" /></Relationships>
</file>

<file path=ppt/notesSlides/_rels/notesSlide13.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13.xml" Id="rId2" /></Relationships>
</file>

<file path=ppt/notesSlides/_rels/notesSlide14.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14.xml" Id="rId2" /></Relationships>
</file>

<file path=ppt/notesSlides/_rels/notesSlide15.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15.xml" Id="rId2" /></Relationships>
</file>

<file path=ppt/notesSlides/_rels/notesSlide16.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16.xml" Id="rId2" /></Relationships>
</file>

<file path=ppt/notesSlides/_rels/notesSlide17.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17.xml" Id="rId2" /></Relationships>
</file>

<file path=ppt/notesSlides/_rels/notesSlide18.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18.xml" Id="rId2" /></Relationships>
</file>

<file path=ppt/notesSlides/_rels/notesSlide19.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19.xml" Id="rId2" /></Relationships>
</file>

<file path=ppt/notesSlides/_rels/notesSlide2.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2.xml" Id="rId2" /></Relationships>
</file>

<file path=ppt/notesSlides/_rels/notesSlide20.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20.xml" Id="rId2" /></Relationships>
</file>

<file path=ppt/notesSlides/_rels/notesSlide21.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21.xml" Id="rId2" /></Relationships>
</file>

<file path=ppt/notesSlides/_rels/notesSlide22.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22.xml" Id="rId2" /></Relationships>
</file>

<file path=ppt/notesSlides/_rels/notesSlide23.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23.xml" Id="rId2" /></Relationships>
</file>

<file path=ppt/notesSlides/_rels/notesSlide24.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24.xml" Id="rId2" /></Relationships>
</file>

<file path=ppt/notesSlides/_rels/notesSlide3.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3.xml" Id="rId2" /></Relationships>
</file>

<file path=ppt/notesSlides/_rels/notesSlide4.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4.xml" Id="rId2" /></Relationships>
</file>

<file path=ppt/notesSlides/_rels/notesSlide5.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5.xml" Id="rId2" /></Relationships>
</file>

<file path=ppt/notesSlides/_rels/notesSlide6.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6.xml" Id="rId2" /></Relationships>
</file>

<file path=ppt/notesSlides/_rels/notesSlide7.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7.xml" Id="rId2" /></Relationships>
</file>

<file path=ppt/notesSlides/_rels/notesSlide8.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8.xml" Id="rId2" /></Relationships>
</file>

<file path=ppt/notesSlides/_rels/notesSlide9.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9.xml" Id="rId2"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2.xml.rels>&#65279;<?xml version="1.0" encoding="utf-8"?><Relationships xmlns="http://schemas.openxmlformats.org/package/2006/relationships"><Relationship Type="http://schemas.openxmlformats.org/officeDocument/2006/relationships/image" Target="/ppt/media/image-1002-1.png" Id="rId1" /><Relationship Type="http://schemas.openxmlformats.org/officeDocument/2006/relationships/slideMaster" Target="/ppt/slideMasters/slideMaster1.xml" Id="rId2" /></Relationships>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2.xml" Id="rId2" /><Relationship Type="http://schemas.openxmlformats.org/officeDocument/2006/relationships/theme" Target="/ppt/theme/theme1.xml" Id="rId3"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1-1.png" Id="rId1" /><Relationship Type="http://schemas.openxmlformats.org/officeDocument/2006/relationships/image" Target="/ppt/media/image-1-2.png" Id="rId2" /><Relationship Type="http://schemas.openxmlformats.org/officeDocument/2006/relationships/image" Target="/ppt/media/image-1-3.png" Id="rId3" /><Relationship Type="http://schemas.openxmlformats.org/officeDocument/2006/relationships/slideLayout" Target="/ppt/slideLayouts/slideLayout2.xml" Id="rId4" /><Relationship Type="http://schemas.openxmlformats.org/officeDocument/2006/relationships/notesSlide" Target="/ppt/notesSlides/notesSlide1.xml" Id="rId5" /></Relationships>
</file>

<file path=ppt/slides/_rels/slide10.xml.rels>&#65279;<?xml version="1.0" encoding="utf-8"?><Relationships xmlns="http://schemas.openxmlformats.org/package/2006/relationships"><Relationship Type="http://schemas.openxmlformats.org/officeDocument/2006/relationships/image" Target="/ppt/media/image-10-1.png" Id="rId1" /><Relationship Type="http://schemas.openxmlformats.org/officeDocument/2006/relationships/image" Target="/ppt/media/image-10-2.png" Id="rId2" /><Relationship Type="http://schemas.openxmlformats.org/officeDocument/2006/relationships/image" Target="/ppt/media/image-10-3.png" Id="rId3" /><Relationship Type="http://schemas.openxmlformats.org/officeDocument/2006/relationships/image" Target="/ppt/media/image-10-4.png" Id="rId4" /><Relationship Type="http://schemas.openxmlformats.org/officeDocument/2006/relationships/image" Target="/ppt/media/image-10-5.png" Id="rId5" /><Relationship Type="http://schemas.openxmlformats.org/officeDocument/2006/relationships/image" Target="/ppt/media/image-10-6.png" Id="rId6" /><Relationship Type="http://schemas.openxmlformats.org/officeDocument/2006/relationships/image" Target="/ppt/media/image-10-7.png" Id="rId7" /><Relationship Type="http://schemas.openxmlformats.org/officeDocument/2006/relationships/image" Target="/ppt/media/image-10-8.png" Id="rId8" /><Relationship Type="http://schemas.openxmlformats.org/officeDocument/2006/relationships/image" Target="/ppt/media/image-10-9.png" Id="rId9" /><Relationship Type="http://schemas.openxmlformats.org/officeDocument/2006/relationships/image" Target="/ppt/media/image-10-10.png" Id="rId10" /><Relationship Type="http://schemas.openxmlformats.org/officeDocument/2006/relationships/image" Target="/ppt/media/image-10-11.png" Id="rId11" /><Relationship Type="http://schemas.openxmlformats.org/officeDocument/2006/relationships/slideLayout" Target="/ppt/slideLayouts/slideLayout2.xml" Id="rId12" /><Relationship Type="http://schemas.openxmlformats.org/officeDocument/2006/relationships/notesSlide" Target="/ppt/notesSlides/notesSlide10.xml" Id="rId13" /></Relationships>
</file>

<file path=ppt/slides/_rels/slide11.xml.rels>&#65279;<?xml version="1.0" encoding="utf-8"?><Relationships xmlns="http://schemas.openxmlformats.org/package/2006/relationships"><Relationship Type="http://schemas.openxmlformats.org/officeDocument/2006/relationships/image" Target="/ppt/media/image-11-1.png" Id="rId1" /><Relationship Type="http://schemas.openxmlformats.org/officeDocument/2006/relationships/image" Target="/ppt/media/image-11-2.png" Id="rId2" /><Relationship Type="http://schemas.openxmlformats.org/officeDocument/2006/relationships/image" Target="/ppt/media/image-11-3.png" Id="rId3" /><Relationship Type="http://schemas.openxmlformats.org/officeDocument/2006/relationships/image" Target="/ppt/media/image-11-4.png" Id="rId4" /><Relationship Type="http://schemas.openxmlformats.org/officeDocument/2006/relationships/image" Target="/ppt/media/image-11-5.png" Id="rId5" /><Relationship Type="http://schemas.openxmlformats.org/officeDocument/2006/relationships/image" Target="/ppt/media/image-11-6.png" Id="rId6" /><Relationship Type="http://schemas.openxmlformats.org/officeDocument/2006/relationships/image" Target="/ppt/media/image-11-7.png" Id="rId7" /><Relationship Type="http://schemas.openxmlformats.org/officeDocument/2006/relationships/image" Target="/ppt/media/image-11-8.png" Id="rId8" /><Relationship Type="http://schemas.openxmlformats.org/officeDocument/2006/relationships/image" Target="/ppt/media/image-11-9.png" Id="rId9" /><Relationship Type="http://schemas.openxmlformats.org/officeDocument/2006/relationships/image" Target="/ppt/media/image-11-10.png" Id="rId10" /><Relationship Type="http://schemas.openxmlformats.org/officeDocument/2006/relationships/slideLayout" Target="/ppt/slideLayouts/slideLayout2.xml" Id="rId11" /><Relationship Type="http://schemas.openxmlformats.org/officeDocument/2006/relationships/notesSlide" Target="/ppt/notesSlides/notesSlide11.xml" Id="rId12" /></Relationships>
</file>

<file path=ppt/slides/_rels/slide12.xml.rels>&#65279;<?xml version="1.0" encoding="utf-8"?><Relationships xmlns="http://schemas.openxmlformats.org/package/2006/relationships"><Relationship Type="http://schemas.openxmlformats.org/officeDocument/2006/relationships/image" Target="/ppt/media/image-12-1.png" Id="rId1" /><Relationship Type="http://schemas.openxmlformats.org/officeDocument/2006/relationships/image" Target="/ppt/media/image-12-2.png" Id="rId2" /><Relationship Type="http://schemas.openxmlformats.org/officeDocument/2006/relationships/image" Target="/ppt/media/image-12-3.png" Id="rId3" /><Relationship Type="http://schemas.openxmlformats.org/officeDocument/2006/relationships/image" Target="/ppt/media/image-12-4.png" Id="rId4" /><Relationship Type="http://schemas.openxmlformats.org/officeDocument/2006/relationships/image" Target="/ppt/media/image-12-5.png" Id="rId5" /><Relationship Type="http://schemas.openxmlformats.org/officeDocument/2006/relationships/image" Target="/ppt/media/image-12-6.png" Id="rId6" /><Relationship Type="http://schemas.openxmlformats.org/officeDocument/2006/relationships/image" Target="/ppt/media/image-12-7.png" Id="rId7" /><Relationship Type="http://schemas.openxmlformats.org/officeDocument/2006/relationships/slideLayout" Target="/ppt/slideLayouts/slideLayout2.xml" Id="rId8" /><Relationship Type="http://schemas.openxmlformats.org/officeDocument/2006/relationships/notesSlide" Target="/ppt/notesSlides/notesSlide12.xml" Id="rId9" /></Relationships>
</file>

<file path=ppt/slides/_rels/slide13.xml.rels>&#65279;<?xml version="1.0" encoding="utf-8"?><Relationships xmlns="http://schemas.openxmlformats.org/package/2006/relationships"><Relationship Type="http://schemas.openxmlformats.org/officeDocument/2006/relationships/image" Target="/ppt/media/image-13-1.png" Id="rId1" /><Relationship Type="http://schemas.openxmlformats.org/officeDocument/2006/relationships/image" Target="/ppt/media/image-13-2.png" Id="rId2" /><Relationship Type="http://schemas.openxmlformats.org/officeDocument/2006/relationships/image" Target="/ppt/media/image-13-3.png" Id="rId3" /><Relationship Type="http://schemas.openxmlformats.org/officeDocument/2006/relationships/image" Target="/ppt/media/image-13-4.png" Id="rId4" /><Relationship Type="http://schemas.openxmlformats.org/officeDocument/2006/relationships/slideLayout" Target="/ppt/slideLayouts/slideLayout2.xml" Id="rId5" /><Relationship Type="http://schemas.openxmlformats.org/officeDocument/2006/relationships/notesSlide" Target="/ppt/notesSlides/notesSlide13.xml" Id="rId6" /></Relationships>
</file>

<file path=ppt/slides/_rels/slide14.xml.rels>&#65279;<?xml version="1.0" encoding="utf-8"?><Relationships xmlns="http://schemas.openxmlformats.org/package/2006/relationships"><Relationship Type="http://schemas.openxmlformats.org/officeDocument/2006/relationships/image" Target="/ppt/media/image-14-1.png" Id="rId1" /><Relationship Type="http://schemas.openxmlformats.org/officeDocument/2006/relationships/image" Target="/ppt/media/image-14-2.png" Id="rId2" /><Relationship Type="http://schemas.openxmlformats.org/officeDocument/2006/relationships/slideLayout" Target="/ppt/slideLayouts/slideLayout2.xml" Id="rId3" /><Relationship Type="http://schemas.openxmlformats.org/officeDocument/2006/relationships/notesSlide" Target="/ppt/notesSlides/notesSlide14.xml" Id="rId4" /></Relationships>
</file>

<file path=ppt/slides/_rels/slide15.xml.rels>&#65279;<?xml version="1.0" encoding="utf-8"?><Relationships xmlns="http://schemas.openxmlformats.org/package/2006/relationships"><Relationship Type="http://schemas.openxmlformats.org/officeDocument/2006/relationships/image" Target="/ppt/media/image-15-1.png" Id="rId1" /><Relationship Type="http://schemas.openxmlformats.org/officeDocument/2006/relationships/image" Target="/ppt/media/image-15-2.png" Id="rId2" /><Relationship Type="http://schemas.openxmlformats.org/officeDocument/2006/relationships/image" Target="/ppt/media/image-15-3.png" Id="rId3" /><Relationship Type="http://schemas.openxmlformats.org/officeDocument/2006/relationships/image" Target="/ppt/media/image-15-4.png" Id="rId4" /><Relationship Type="http://schemas.openxmlformats.org/officeDocument/2006/relationships/image" Target="/ppt/media/image-15-5.png" Id="rId5" /><Relationship Type="http://schemas.openxmlformats.org/officeDocument/2006/relationships/image" Target="/ppt/media/image-15-6.png" Id="rId6" /><Relationship Type="http://schemas.openxmlformats.org/officeDocument/2006/relationships/slideLayout" Target="/ppt/slideLayouts/slideLayout2.xml" Id="rId7" /><Relationship Type="http://schemas.openxmlformats.org/officeDocument/2006/relationships/notesSlide" Target="/ppt/notesSlides/notesSlide15.xml" Id="rId8" /></Relationships>
</file>

<file path=ppt/slides/_rels/slide16.xml.rels>&#65279;<?xml version="1.0" encoding="utf-8"?><Relationships xmlns="http://schemas.openxmlformats.org/package/2006/relationships"><Relationship Type="http://schemas.openxmlformats.org/officeDocument/2006/relationships/image" Target="/ppt/media/image-16-1.png" Id="rId1" /><Relationship Type="http://schemas.openxmlformats.org/officeDocument/2006/relationships/image" Target="/ppt/media/image-16-2.png" Id="rId2" /><Relationship Type="http://schemas.openxmlformats.org/officeDocument/2006/relationships/image" Target="/ppt/media/image-16-3.png" Id="rId3" /><Relationship Type="http://schemas.openxmlformats.org/officeDocument/2006/relationships/image" Target="/ppt/media/image-16-4.png" Id="rId4" /><Relationship Type="http://schemas.openxmlformats.org/officeDocument/2006/relationships/image" Target="/ppt/media/image-16-5.png" Id="rId5" /><Relationship Type="http://schemas.openxmlformats.org/officeDocument/2006/relationships/slideLayout" Target="/ppt/slideLayouts/slideLayout2.xml" Id="rId6" /><Relationship Type="http://schemas.openxmlformats.org/officeDocument/2006/relationships/notesSlide" Target="/ppt/notesSlides/notesSlide16.xml" Id="rId7" /></Relationships>
</file>

<file path=ppt/slides/_rels/slide17.xml.rels>&#65279;<?xml version="1.0" encoding="utf-8"?><Relationships xmlns="http://schemas.openxmlformats.org/package/2006/relationships"><Relationship Type="http://schemas.openxmlformats.org/officeDocument/2006/relationships/image" Target="/ppt/media/image-17-1.png" Id="rId1" /><Relationship Type="http://schemas.openxmlformats.org/officeDocument/2006/relationships/image" Target="/ppt/media/image-17-2.png" Id="rId2" /><Relationship Type="http://schemas.openxmlformats.org/officeDocument/2006/relationships/slideLayout" Target="/ppt/slideLayouts/slideLayout2.xml" Id="rId3" /><Relationship Type="http://schemas.openxmlformats.org/officeDocument/2006/relationships/notesSlide" Target="/ppt/notesSlides/notesSlide17.xml" Id="rId4" /></Relationships>
</file>

<file path=ppt/slides/_rels/slide18.xml.rels>&#65279;<?xml version="1.0" encoding="utf-8"?><Relationships xmlns="http://schemas.openxmlformats.org/package/2006/relationships"><Relationship Type="http://schemas.openxmlformats.org/officeDocument/2006/relationships/image" Target="/ppt/media/image-18-1.png" Id="rId1" /><Relationship Type="http://schemas.openxmlformats.org/officeDocument/2006/relationships/image" Target="/ppt/media/image-18-2.png" Id="rId2" /><Relationship Type="http://schemas.openxmlformats.org/officeDocument/2006/relationships/image" Target="/ppt/media/image-18-3.png" Id="rId3" /><Relationship Type="http://schemas.openxmlformats.org/officeDocument/2006/relationships/image" Target="/ppt/media/image-18-4.png" Id="rId4" /><Relationship Type="http://schemas.openxmlformats.org/officeDocument/2006/relationships/image" Target="/ppt/media/image-18-5.png" Id="rId5" /><Relationship Type="http://schemas.openxmlformats.org/officeDocument/2006/relationships/slideLayout" Target="/ppt/slideLayouts/slideLayout2.xml" Id="rId6" /><Relationship Type="http://schemas.openxmlformats.org/officeDocument/2006/relationships/notesSlide" Target="/ppt/notesSlides/notesSlide18.xml" Id="rId7" /></Relationships>
</file>

<file path=ppt/slides/_rels/slide19.xml.rels>&#65279;<?xml version="1.0" encoding="utf-8"?><Relationships xmlns="http://schemas.openxmlformats.org/package/2006/relationships"><Relationship Type="http://schemas.openxmlformats.org/officeDocument/2006/relationships/image" Target="/ppt/media/image-19-1.png" Id="rId1" /><Relationship Type="http://schemas.openxmlformats.org/officeDocument/2006/relationships/image" Target="/ppt/media/image-19-2.png" Id="rId2" /><Relationship Type="http://schemas.openxmlformats.org/officeDocument/2006/relationships/slideLayout" Target="/ppt/slideLayouts/slideLayout2.xml" Id="rId3" /><Relationship Type="http://schemas.openxmlformats.org/officeDocument/2006/relationships/notesSlide" Target="/ppt/notesSlides/notesSlide19.xml" Id="rId4" /></Relationships>
</file>

<file path=ppt/slides/_rels/slide2.xml.rels>&#65279;<?xml version="1.0" encoding="utf-8"?><Relationships xmlns="http://schemas.openxmlformats.org/package/2006/relationships"><Relationship Type="http://schemas.openxmlformats.org/officeDocument/2006/relationships/image" Target="/ppt/media/image-2-1.png" Id="rId1" /><Relationship Type="http://schemas.openxmlformats.org/officeDocument/2006/relationships/image" Target="/ppt/media/image-2-2.png" Id="rId2" /><Relationship Type="http://schemas.openxmlformats.org/officeDocument/2006/relationships/image" Target="/ppt/media/image-2-3.png" Id="rId3" /><Relationship Type="http://schemas.openxmlformats.org/officeDocument/2006/relationships/image" Target="/ppt/media/image-2-4.png" Id="rId4" /><Relationship Type="http://schemas.openxmlformats.org/officeDocument/2006/relationships/image" Target="/ppt/media/image-2-5.png" Id="rId5" /><Relationship Type="http://schemas.openxmlformats.org/officeDocument/2006/relationships/image" Target="/ppt/media/image-2-6.png" Id="rId6" /><Relationship Type="http://schemas.openxmlformats.org/officeDocument/2006/relationships/image" Target="/ppt/media/image-2-7.png" Id="rId7" /><Relationship Type="http://schemas.openxmlformats.org/officeDocument/2006/relationships/image" Target="/ppt/media/image-2-8.png" Id="rId8" /><Relationship Type="http://schemas.openxmlformats.org/officeDocument/2006/relationships/image" Target="/ppt/media/image-2-9.png" Id="rId9" /><Relationship Type="http://schemas.openxmlformats.org/officeDocument/2006/relationships/image" Target="/ppt/media/image-2-10.png" Id="rId10" /><Relationship Type="http://schemas.openxmlformats.org/officeDocument/2006/relationships/image" Target="/ppt/media/image-2-11.png" Id="rId11" /><Relationship Type="http://schemas.openxmlformats.org/officeDocument/2006/relationships/image" Target="/ppt/media/image-2-12.png" Id="rId12" /><Relationship Type="http://schemas.openxmlformats.org/officeDocument/2006/relationships/image" Target="/ppt/media/image-2-13.png" Id="rId13" /><Relationship Type="http://schemas.openxmlformats.org/officeDocument/2006/relationships/image" Target="/ppt/media/image-2-14.png" Id="rId14" /><Relationship Type="http://schemas.openxmlformats.org/officeDocument/2006/relationships/image" Target="/ppt/media/image-2-15.png" Id="rId15" /><Relationship Type="http://schemas.openxmlformats.org/officeDocument/2006/relationships/image" Target="/ppt/media/image-2-16.png" Id="rId16" /><Relationship Type="http://schemas.openxmlformats.org/officeDocument/2006/relationships/image" Target="/ppt/media/image-2-17.png" Id="rId17" /><Relationship Type="http://schemas.openxmlformats.org/officeDocument/2006/relationships/image" Target="/ppt/media/image-2-18.png" Id="rId18" /><Relationship Type="http://schemas.openxmlformats.org/officeDocument/2006/relationships/image" Target="/ppt/media/image-2-19.png" Id="rId19" /><Relationship Type="http://schemas.openxmlformats.org/officeDocument/2006/relationships/image" Target="/ppt/media/image-2-20.png" Id="rId20" /><Relationship Type="http://schemas.openxmlformats.org/officeDocument/2006/relationships/image" Target="/ppt/media/image-2-21.png" Id="rId21" /><Relationship Type="http://schemas.openxmlformats.org/officeDocument/2006/relationships/slideLayout" Target="/ppt/slideLayouts/slideLayout2.xml" Id="rId22" /><Relationship Type="http://schemas.openxmlformats.org/officeDocument/2006/relationships/notesSlide" Target="/ppt/notesSlides/notesSlide2.xml" Id="rId23" /></Relationships>
</file>

<file path=ppt/slides/_rels/slide20.xml.rels>&#65279;<?xml version="1.0" encoding="utf-8"?><Relationships xmlns="http://schemas.openxmlformats.org/package/2006/relationships"><Relationship Type="http://schemas.openxmlformats.org/officeDocument/2006/relationships/image" Target="/ppt/media/image-20-1.png" Id="rId1" /><Relationship Type="http://schemas.openxmlformats.org/officeDocument/2006/relationships/image" Target="/ppt/media/image-20-2.png" Id="rId2" /><Relationship Type="http://schemas.openxmlformats.org/officeDocument/2006/relationships/slideLayout" Target="/ppt/slideLayouts/slideLayout2.xml" Id="rId3" /><Relationship Type="http://schemas.openxmlformats.org/officeDocument/2006/relationships/notesSlide" Target="/ppt/notesSlides/notesSlide20.xml" Id="rId4" /></Relationships>
</file>

<file path=ppt/slides/_rels/slide21.xml.rels>&#65279;<?xml version="1.0" encoding="utf-8"?><Relationships xmlns="http://schemas.openxmlformats.org/package/2006/relationships"><Relationship Type="http://schemas.openxmlformats.org/officeDocument/2006/relationships/image" Target="/ppt/media/image-21-1.png" Id="rId1" /><Relationship Type="http://schemas.openxmlformats.org/officeDocument/2006/relationships/image" Target="/ppt/media/image-21-2.png" Id="rId2" /><Relationship Type="http://schemas.openxmlformats.org/officeDocument/2006/relationships/image" Target="/ppt/media/image-21-3.png" Id="rId3" /><Relationship Type="http://schemas.openxmlformats.org/officeDocument/2006/relationships/image" Target="/ppt/media/image-21-4.png" Id="rId4" /><Relationship Type="http://schemas.openxmlformats.org/officeDocument/2006/relationships/image" Target="/ppt/media/image-21-5.png" Id="rId5" /><Relationship Type="http://schemas.openxmlformats.org/officeDocument/2006/relationships/image" Target="/ppt/media/image-21-6.png" Id="rId6" /><Relationship Type="http://schemas.openxmlformats.org/officeDocument/2006/relationships/image" Target="/ppt/media/image-21-7.png" Id="rId7" /><Relationship Type="http://schemas.openxmlformats.org/officeDocument/2006/relationships/slideLayout" Target="/ppt/slideLayouts/slideLayout2.xml" Id="rId8" /><Relationship Type="http://schemas.openxmlformats.org/officeDocument/2006/relationships/notesSlide" Target="/ppt/notesSlides/notesSlide21.xml" Id="rId9" /></Relationships>
</file>

<file path=ppt/slides/_rels/slide22.xml.rels>&#65279;<?xml version="1.0" encoding="utf-8"?><Relationships xmlns="http://schemas.openxmlformats.org/package/2006/relationships"><Relationship Type="http://schemas.openxmlformats.org/officeDocument/2006/relationships/image" Target="/ppt/media/image-22-1.png" Id="rId1" /><Relationship Type="http://schemas.openxmlformats.org/officeDocument/2006/relationships/image" Target="/ppt/media/image-22-2.png" Id="rId2" /><Relationship Type="http://schemas.openxmlformats.org/officeDocument/2006/relationships/image" Target="/ppt/media/image-22-3.png" Id="rId3" /><Relationship Type="http://schemas.openxmlformats.org/officeDocument/2006/relationships/image" Target="/ppt/media/image-22-4.png" Id="rId4" /><Relationship Type="http://schemas.openxmlformats.org/officeDocument/2006/relationships/slideLayout" Target="/ppt/slideLayouts/slideLayout2.xml" Id="rId5" /><Relationship Type="http://schemas.openxmlformats.org/officeDocument/2006/relationships/notesSlide" Target="/ppt/notesSlides/notesSlide22.xml" Id="rId6" /></Relationships>
</file>

<file path=ppt/slides/_rels/slide23.xml.rels>&#65279;<?xml version="1.0" encoding="utf-8"?><Relationships xmlns="http://schemas.openxmlformats.org/package/2006/relationships"><Relationship Type="http://schemas.openxmlformats.org/officeDocument/2006/relationships/image" Target="/ppt/media/image-23-1.png" Id="rId1" /><Relationship Type="http://schemas.openxmlformats.org/officeDocument/2006/relationships/image" Target="/ppt/media/image-23-2.png" Id="rId2" /><Relationship Type="http://schemas.openxmlformats.org/officeDocument/2006/relationships/slideLayout" Target="/ppt/slideLayouts/slideLayout2.xml" Id="rId3" /><Relationship Type="http://schemas.openxmlformats.org/officeDocument/2006/relationships/notesSlide" Target="/ppt/notesSlides/notesSlide23.xml" Id="rId4" /></Relationships>
</file>

<file path=ppt/slides/_rels/slide24.xml.rels>&#65279;<?xml version="1.0" encoding="utf-8"?><Relationships xmlns="http://schemas.openxmlformats.org/package/2006/relationships"><Relationship Type="http://schemas.openxmlformats.org/officeDocument/2006/relationships/image" Target="/ppt/media/image-24-1.png" Id="rId1" /><Relationship Type="http://schemas.openxmlformats.org/officeDocument/2006/relationships/image" Target="/ppt/media/image-24-2.png" Id="rId2" /><Relationship Type="http://schemas.openxmlformats.org/officeDocument/2006/relationships/slideLayout" Target="/ppt/slideLayouts/slideLayout2.xml" Id="rId3" /><Relationship Type="http://schemas.openxmlformats.org/officeDocument/2006/relationships/notesSlide" Target="/ppt/notesSlides/notesSlide24.xml" Id="rId4" /></Relationships>
</file>

<file path=ppt/slides/_rels/slide3.xml.rels>&#65279;<?xml version="1.0" encoding="utf-8"?><Relationships xmlns="http://schemas.openxmlformats.org/package/2006/relationships"><Relationship Type="http://schemas.openxmlformats.org/officeDocument/2006/relationships/image" Target="/ppt/media/image-3-1.png" Id="rId1" /><Relationship Type="http://schemas.openxmlformats.org/officeDocument/2006/relationships/image" Target="/ppt/media/image-3-2.png" Id="rId2" /><Relationship Type="http://schemas.openxmlformats.org/officeDocument/2006/relationships/slideLayout" Target="/ppt/slideLayouts/slideLayout2.xml" Id="rId3" /><Relationship Type="http://schemas.openxmlformats.org/officeDocument/2006/relationships/notesSlide" Target="/ppt/notesSlides/notesSlide3.xml" Id="rId4" /></Relationships>
</file>

<file path=ppt/slides/_rels/slide4.xml.rels>&#65279;<?xml version="1.0" encoding="utf-8"?><Relationships xmlns="http://schemas.openxmlformats.org/package/2006/relationships"><Relationship Type="http://schemas.openxmlformats.org/officeDocument/2006/relationships/image" Target="/ppt/media/image-4-1.png" Id="rId1" /><Relationship Type="http://schemas.openxmlformats.org/officeDocument/2006/relationships/image" Target="/ppt/media/image-4-2.png" Id="rId2" /><Relationship Type="http://schemas.openxmlformats.org/officeDocument/2006/relationships/image" Target="/ppt/media/image-4-3.png" Id="rId3" /><Relationship Type="http://schemas.openxmlformats.org/officeDocument/2006/relationships/image" Target="/ppt/media/image-4-4.png" Id="rId4" /><Relationship Type="http://schemas.openxmlformats.org/officeDocument/2006/relationships/slideLayout" Target="/ppt/slideLayouts/slideLayout2.xml" Id="rId5" /><Relationship Type="http://schemas.openxmlformats.org/officeDocument/2006/relationships/notesSlide" Target="/ppt/notesSlides/notesSlide4.xml" Id="rId6" /></Relationships>
</file>

<file path=ppt/slides/_rels/slide5.xml.rels>&#65279;<?xml version="1.0" encoding="utf-8"?><Relationships xmlns="http://schemas.openxmlformats.org/package/2006/relationships"><Relationship Type="http://schemas.openxmlformats.org/officeDocument/2006/relationships/image" Target="/ppt/media/image-5-1.png" Id="rId1" /><Relationship Type="http://schemas.openxmlformats.org/officeDocument/2006/relationships/image" Target="/ppt/media/image-5-2.png" Id="rId2" /><Relationship Type="http://schemas.openxmlformats.org/officeDocument/2006/relationships/image" Target="/ppt/media/image-5-3.png" Id="rId3" /><Relationship Type="http://schemas.openxmlformats.org/officeDocument/2006/relationships/image" Target="/ppt/media/image-5-4.png" Id="rId4" /><Relationship Type="http://schemas.openxmlformats.org/officeDocument/2006/relationships/image" Target="/ppt/media/image-5-5.png" Id="rId5" /><Relationship Type="http://schemas.openxmlformats.org/officeDocument/2006/relationships/image" Target="/ppt/media/image-5-6.png" Id="rId6" /><Relationship Type="http://schemas.openxmlformats.org/officeDocument/2006/relationships/slideLayout" Target="/ppt/slideLayouts/slideLayout2.xml" Id="rId7" /><Relationship Type="http://schemas.openxmlformats.org/officeDocument/2006/relationships/notesSlide" Target="/ppt/notesSlides/notesSlide5.xml" Id="rId8" /></Relationships>
</file>

<file path=ppt/slides/_rels/slide6.xml.rels>&#65279;<?xml version="1.0" encoding="utf-8"?><Relationships xmlns="http://schemas.openxmlformats.org/package/2006/relationships"><Relationship Type="http://schemas.openxmlformats.org/officeDocument/2006/relationships/image" Target="/ppt/media/image-6-1.png" Id="rId1" /><Relationship Type="http://schemas.openxmlformats.org/officeDocument/2006/relationships/image" Target="/ppt/media/image-6-2.png" Id="rId2" /><Relationship Type="http://schemas.openxmlformats.org/officeDocument/2006/relationships/image" Target="/ppt/media/image-6-3.png" Id="rId3" /><Relationship Type="http://schemas.openxmlformats.org/officeDocument/2006/relationships/image" Target="/ppt/media/image-6-4.png" Id="rId4" /><Relationship Type="http://schemas.openxmlformats.org/officeDocument/2006/relationships/image" Target="/ppt/media/image-6-5.png" Id="rId5" /><Relationship Type="http://schemas.openxmlformats.org/officeDocument/2006/relationships/image" Target="/ppt/media/image-6-6.png" Id="rId6" /><Relationship Type="http://schemas.openxmlformats.org/officeDocument/2006/relationships/image" Target="/ppt/media/image-6-7.png" Id="rId7" /><Relationship Type="http://schemas.openxmlformats.org/officeDocument/2006/relationships/image" Target="/ppt/media/image-6-8.png" Id="rId8" /><Relationship Type="http://schemas.openxmlformats.org/officeDocument/2006/relationships/image" Target="/ppt/media/image-6-9.png" Id="rId9" /><Relationship Type="http://schemas.openxmlformats.org/officeDocument/2006/relationships/image" Target="/ppt/media/image-6-10.png" Id="rId10" /><Relationship Type="http://schemas.openxmlformats.org/officeDocument/2006/relationships/image" Target="/ppt/media/image-6-11.png" Id="rId11" /><Relationship Type="http://schemas.openxmlformats.org/officeDocument/2006/relationships/image" Target="/ppt/media/image-6-12.png" Id="rId12" /><Relationship Type="http://schemas.openxmlformats.org/officeDocument/2006/relationships/slideLayout" Target="/ppt/slideLayouts/slideLayout2.xml" Id="rId13" /><Relationship Type="http://schemas.openxmlformats.org/officeDocument/2006/relationships/notesSlide" Target="/ppt/notesSlides/notesSlide6.xml" Id="rId14" /></Relationships>
</file>

<file path=ppt/slides/_rels/slide7.xml.rels>&#65279;<?xml version="1.0" encoding="utf-8"?><Relationships xmlns="http://schemas.openxmlformats.org/package/2006/relationships"><Relationship Type="http://schemas.openxmlformats.org/officeDocument/2006/relationships/image" Target="/ppt/media/image-7-1.png" Id="rId1" /><Relationship Type="http://schemas.openxmlformats.org/officeDocument/2006/relationships/image" Target="/ppt/media/image-7-2.png" Id="rId2" /><Relationship Type="http://schemas.openxmlformats.org/officeDocument/2006/relationships/image" Target="/ppt/media/image-7-3.png" Id="rId3" /><Relationship Type="http://schemas.openxmlformats.org/officeDocument/2006/relationships/image" Target="/ppt/media/image-7-4.png" Id="rId4" /><Relationship Type="http://schemas.openxmlformats.org/officeDocument/2006/relationships/slideLayout" Target="/ppt/slideLayouts/slideLayout2.xml" Id="rId5" /><Relationship Type="http://schemas.openxmlformats.org/officeDocument/2006/relationships/notesSlide" Target="/ppt/notesSlides/notesSlide7.xml" Id="rId6" /></Relationships>
</file>

<file path=ppt/slides/_rels/slide8.xml.rels>&#65279;<?xml version="1.0" encoding="utf-8"?><Relationships xmlns="http://schemas.openxmlformats.org/package/2006/relationships"><Relationship Type="http://schemas.openxmlformats.org/officeDocument/2006/relationships/image" Target="/ppt/media/image-8-1.png" Id="rId1" /><Relationship Type="http://schemas.openxmlformats.org/officeDocument/2006/relationships/image" Target="/ppt/media/image-8-2.png" Id="rId2" /><Relationship Type="http://schemas.openxmlformats.org/officeDocument/2006/relationships/image" Target="/ppt/media/image-8-3.png" Id="rId3" /><Relationship Type="http://schemas.openxmlformats.org/officeDocument/2006/relationships/image" Target="/ppt/media/image-8-4.png" Id="rId4" /><Relationship Type="http://schemas.openxmlformats.org/officeDocument/2006/relationships/image" Target="/ppt/media/image-8-5.png" Id="rId5" /><Relationship Type="http://schemas.openxmlformats.org/officeDocument/2006/relationships/image" Target="/ppt/media/image-8-6.png" Id="rId6" /><Relationship Type="http://schemas.openxmlformats.org/officeDocument/2006/relationships/image" Target="/ppt/media/image-8-7.png" Id="rId7" /><Relationship Type="http://schemas.openxmlformats.org/officeDocument/2006/relationships/image" Target="/ppt/media/image-8-8.png" Id="rId8" /><Relationship Type="http://schemas.openxmlformats.org/officeDocument/2006/relationships/image" Target="/ppt/media/image-8-9.png" Id="rId9" /><Relationship Type="http://schemas.openxmlformats.org/officeDocument/2006/relationships/image" Target="/ppt/media/image-8-10.png" Id="rId10" /><Relationship Type="http://schemas.openxmlformats.org/officeDocument/2006/relationships/image" Target="/ppt/media/image-8-11.png" Id="rId11" /><Relationship Type="http://schemas.openxmlformats.org/officeDocument/2006/relationships/image" Target="/ppt/media/image-8-12.png" Id="rId12" /><Relationship Type="http://schemas.openxmlformats.org/officeDocument/2006/relationships/image" Target="/ppt/media/image-8-13.png" Id="rId13" /><Relationship Type="http://schemas.openxmlformats.org/officeDocument/2006/relationships/slideLayout" Target="/ppt/slideLayouts/slideLayout2.xml" Id="rId14" /><Relationship Type="http://schemas.openxmlformats.org/officeDocument/2006/relationships/notesSlide" Target="/ppt/notesSlides/notesSlide8.xml" Id="rId15" /></Relationships>
</file>

<file path=ppt/slides/_rels/slide9.xml.rels>&#65279;<?xml version="1.0" encoding="utf-8"?><Relationships xmlns="http://schemas.openxmlformats.org/package/2006/relationships"><Relationship Type="http://schemas.openxmlformats.org/officeDocument/2006/relationships/image" Target="/ppt/media/image-9-1.png" Id="rId1" /><Relationship Type="http://schemas.openxmlformats.org/officeDocument/2006/relationships/image" Target="/ppt/media/image-9-2.png" Id="rId2" /><Relationship Type="http://schemas.openxmlformats.org/officeDocument/2006/relationships/slideLayout" Target="/ppt/slideLayouts/slideLayout2.xml" Id="rId3" /><Relationship Type="http://schemas.openxmlformats.org/officeDocument/2006/relationships/notesSlide" Target="/ppt/notesSlides/notesSlide9.xml" Id="rId4"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322576"/>
          </a:xfrm>
          <a:prstGeom prst="rect">
            <a:avLst/>
          </a:prstGeom>
        </p:spPr>
      </p:pic>
      <p:pic>
        <p:nvPicPr>
          <p:cNvPr id="4" name="Image 2" descr="preencoded.png">    </p:cNvPr>
          <p:cNvPicPr>
            <a:picLocks noChangeAspect="1"/>
          </p:cNvPicPr>
          <p:nvPr/>
        </p:nvPicPr>
        <p:blipFill>
          <a:blip r:embed="rId3"/>
          <a:stretch>
            <a:fillRect/>
          </a:stretch>
        </p:blipFill>
        <p:spPr>
          <a:xfrm>
            <a:off x="685800" y="4754880"/>
            <a:ext cx="13267944" cy="27432"/>
          </a:xfrm>
          <a:prstGeom prst="rect">
            <a:avLst/>
          </a:prstGeom>
        </p:spPr>
      </p:pic>
      <p:sp>
        <p:nvSpPr>
          <p:cNvPr id="5" name="Text 0"/>
          <p:cNvSpPr/>
          <p:nvPr/>
        </p:nvSpPr>
        <p:spPr>
          <a:xfrm>
            <a:off x="685800" y="2852928"/>
            <a:ext cx="13267944" cy="1682496"/>
          </a:xfrm>
          <a:prstGeom prst="rect">
            <a:avLst/>
          </a:prstGeom>
          <a:noFill/>
          <a:ln/>
        </p:spPr>
        <p:txBody>
          <a:bodyPr wrap="square" lIns="0" tIns="0" rIns="0" bIns="0" rtlCol="0" anchor="ctr"/>
          <a:lstStyle/>
          <a:p>
            <a:pPr algn="l" indent="0" marL="0">
              <a:lnSpc>
                <a:spcPts val="6620"/>
              </a:lnSpc>
              <a:buNone/>
            </a:pPr>
            <a:r>
              <a:rPr lang="en-US" sz="5290" dirty="0">
                <a:solidFill>
                  <a:srgbClr val="F5F5F5"/>
                </a:solidFill>
                <a:latin typeface="思源黑体-思源黑体-Regular" pitchFamily="34" charset="0"/>
                <a:ea typeface="思源黑体-思源黑体-Regular" pitchFamily="34" charset="-122"/>
                <a:cs typeface="思源黑体-思源黑体-Regular" pitchFamily="34" charset="-120"/>
              </a:rPr>
              <a:t>Secure Cross-Platform VPN with Java-Based GUI &amp; OpenVPN Integration</a:t>
            </a:r>
            <a:endParaRPr lang="en-US" sz="5290" dirty="0"/>
          </a:p>
        </p:txBody>
      </p:sp>
      <p:sp>
        <p:nvSpPr>
          <p:cNvPr id="6" name="Text 1"/>
          <p:cNvSpPr/>
          <p:nvPr/>
        </p:nvSpPr>
        <p:spPr>
          <a:xfrm>
            <a:off x="685800" y="5001768"/>
            <a:ext cx="13267944" cy="274320"/>
          </a:xfrm>
          <a:prstGeom prst="rect">
            <a:avLst/>
          </a:prstGeom>
          <a:noFill/>
          <a:ln/>
        </p:spPr>
        <p:txBody>
          <a:bodyPr wrap="none" lIns="0" tIns="0" rIns="0" bIns="0" rtlCol="0" anchor="ctr"/>
          <a:lstStyle/>
          <a:p>
            <a:pPr algn="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Presented by </a:t>
            </a:r>
            <a:endParaRPr lang="en-US" sz="1530" dirty="0"/>
          </a:p>
        </p:txBody>
      </p:sp>
      <p:sp>
        <p:nvSpPr>
          <p:cNvPr id="7" name="Text 2"/>
          <p:cNvSpPr/>
          <p:nvPr/>
        </p:nvSpPr>
        <p:spPr>
          <a:xfrm>
            <a:off x="685800" y="5495544"/>
            <a:ext cx="13267944" cy="310896"/>
          </a:xfrm>
          <a:prstGeom prst="rect">
            <a:avLst/>
          </a:prstGeom>
          <a:noFill/>
          <a:ln/>
        </p:spPr>
        <p:txBody>
          <a:bodyPr wrap="none" lIns="0" tIns="0" rIns="0" bIns="0" rtlCol="0" anchor="ctr"/>
          <a:lstStyle/>
          <a:p>
            <a:pPr algn="r" indent="0" marL="0">
              <a:lnSpc>
                <a:spcPts val="2400"/>
              </a:lnSpc>
              <a:buNone/>
            </a:pPr>
            <a:r>
              <a:rPr lang="en-US" sz="1920" b="1" dirty="0">
                <a:solidFill>
                  <a:srgbClr val="F5F5F5"/>
                </a:solidFill>
                <a:latin typeface="思源黑体-思源黑体-Regular" pitchFamily="34" charset="0"/>
                <a:ea typeface="思源黑体-思源黑体-Regular" pitchFamily="34" charset="-122"/>
                <a:cs typeface="思源黑体-思源黑体-Regular" pitchFamily="34" charset="-120"/>
              </a:rPr>
              <a:t>Srijato Das</a:t>
            </a:r>
            <a:endParaRPr lang="en-US" sz="192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5001768" y="2212848"/>
            <a:ext cx="4645152" cy="4645152"/>
          </a:xfrm>
          <a:prstGeom prst="rect">
            <a:avLst/>
          </a:prstGeom>
        </p:spPr>
      </p:pic>
      <p:pic>
        <p:nvPicPr>
          <p:cNvPr id="4" name="Image 2" descr="preencoded.png">    </p:cNvPr>
          <p:cNvPicPr>
            <a:picLocks noChangeAspect="1"/>
          </p:cNvPicPr>
          <p:nvPr/>
        </p:nvPicPr>
        <p:blipFill>
          <a:blip r:embed="rId3"/>
          <a:stretch>
            <a:fillRect/>
          </a:stretch>
        </p:blipFill>
        <p:spPr>
          <a:xfrm>
            <a:off x="5001768" y="2212848"/>
            <a:ext cx="4645152" cy="4645152"/>
          </a:xfrm>
          <a:prstGeom prst="rect">
            <a:avLst/>
          </a:prstGeom>
        </p:spPr>
      </p:pic>
      <p:pic>
        <p:nvPicPr>
          <p:cNvPr id="5" name="Image 3" descr="preencoded.png">    </p:cNvPr>
          <p:cNvPicPr>
            <a:picLocks noChangeAspect="1"/>
          </p:cNvPicPr>
          <p:nvPr/>
        </p:nvPicPr>
        <p:blipFill>
          <a:blip r:embed="rId4"/>
          <a:stretch>
            <a:fillRect/>
          </a:stretch>
        </p:blipFill>
        <p:spPr>
          <a:xfrm>
            <a:off x="5001768" y="2212848"/>
            <a:ext cx="4645152" cy="4645152"/>
          </a:xfrm>
          <a:prstGeom prst="rect">
            <a:avLst/>
          </a:prstGeom>
        </p:spPr>
      </p:pic>
      <p:pic>
        <p:nvPicPr>
          <p:cNvPr id="6" name="Image 4" descr="preencoded.png">    </p:cNvPr>
          <p:cNvPicPr>
            <a:picLocks noChangeAspect="1"/>
          </p:cNvPicPr>
          <p:nvPr/>
        </p:nvPicPr>
        <p:blipFill>
          <a:blip r:embed="rId5"/>
          <a:stretch>
            <a:fillRect/>
          </a:stretch>
        </p:blipFill>
        <p:spPr>
          <a:xfrm>
            <a:off x="5001768" y="2212848"/>
            <a:ext cx="4645152" cy="4645152"/>
          </a:xfrm>
          <a:prstGeom prst="rect">
            <a:avLst/>
          </a:prstGeom>
        </p:spPr>
      </p:pic>
      <p:pic>
        <p:nvPicPr>
          <p:cNvPr id="7" name="Image 5" descr="preencoded.png">    </p:cNvPr>
          <p:cNvPicPr>
            <a:picLocks noChangeAspect="1"/>
          </p:cNvPicPr>
          <p:nvPr/>
        </p:nvPicPr>
        <p:blipFill>
          <a:blip r:embed="rId6"/>
          <a:stretch>
            <a:fillRect/>
          </a:stretch>
        </p:blipFill>
        <p:spPr>
          <a:xfrm>
            <a:off x="5001768" y="2212848"/>
            <a:ext cx="4645152" cy="4645152"/>
          </a:xfrm>
          <a:prstGeom prst="rect">
            <a:avLst/>
          </a:prstGeom>
        </p:spPr>
      </p:pic>
      <p:pic>
        <p:nvPicPr>
          <p:cNvPr id="8" name="Image 6" descr="preencoded.png">    </p:cNvPr>
          <p:cNvPicPr>
            <a:picLocks noChangeAspect="1"/>
          </p:cNvPicPr>
          <p:nvPr/>
        </p:nvPicPr>
        <p:blipFill>
          <a:blip r:embed="rId7"/>
          <a:stretch>
            <a:fillRect/>
          </a:stretch>
        </p:blipFill>
        <p:spPr>
          <a:xfrm>
            <a:off x="5020056" y="2734056"/>
            <a:ext cx="978408" cy="978408"/>
          </a:xfrm>
          <a:prstGeom prst="rect">
            <a:avLst/>
          </a:prstGeom>
        </p:spPr>
      </p:pic>
      <p:pic>
        <p:nvPicPr>
          <p:cNvPr id="9" name="Image 7" descr="preencoded.png">    </p:cNvPr>
          <p:cNvPicPr>
            <a:picLocks noChangeAspect="1"/>
          </p:cNvPicPr>
          <p:nvPr/>
        </p:nvPicPr>
        <p:blipFill>
          <a:blip r:embed="rId8"/>
          <a:stretch>
            <a:fillRect/>
          </a:stretch>
        </p:blipFill>
        <p:spPr>
          <a:xfrm>
            <a:off x="5020056" y="5358384"/>
            <a:ext cx="978408" cy="978408"/>
          </a:xfrm>
          <a:prstGeom prst="rect">
            <a:avLst/>
          </a:prstGeom>
        </p:spPr>
      </p:pic>
      <p:pic>
        <p:nvPicPr>
          <p:cNvPr id="10" name="Image 8" descr="preencoded.png">    </p:cNvPr>
          <p:cNvPicPr>
            <a:picLocks noChangeAspect="1"/>
          </p:cNvPicPr>
          <p:nvPr/>
        </p:nvPicPr>
        <p:blipFill>
          <a:blip r:embed="rId9"/>
          <a:stretch>
            <a:fillRect/>
          </a:stretch>
        </p:blipFill>
        <p:spPr>
          <a:xfrm>
            <a:off x="7525512" y="1920240"/>
            <a:ext cx="978408" cy="978408"/>
          </a:xfrm>
          <a:prstGeom prst="rect">
            <a:avLst/>
          </a:prstGeom>
        </p:spPr>
      </p:pic>
      <p:pic>
        <p:nvPicPr>
          <p:cNvPr id="11" name="Image 9" descr="preencoded.png">    </p:cNvPr>
          <p:cNvPicPr>
            <a:picLocks noChangeAspect="1"/>
          </p:cNvPicPr>
          <p:nvPr/>
        </p:nvPicPr>
        <p:blipFill>
          <a:blip r:embed="rId10"/>
          <a:stretch>
            <a:fillRect/>
          </a:stretch>
        </p:blipFill>
        <p:spPr>
          <a:xfrm>
            <a:off x="7525512" y="6172200"/>
            <a:ext cx="978408" cy="978408"/>
          </a:xfrm>
          <a:prstGeom prst="rect">
            <a:avLst/>
          </a:prstGeom>
        </p:spPr>
      </p:pic>
      <p:pic>
        <p:nvPicPr>
          <p:cNvPr id="12" name="Image 10" descr="preencoded.png">    </p:cNvPr>
          <p:cNvPicPr>
            <a:picLocks noChangeAspect="1"/>
          </p:cNvPicPr>
          <p:nvPr/>
        </p:nvPicPr>
        <p:blipFill>
          <a:blip r:embed="rId11"/>
          <a:stretch>
            <a:fillRect/>
          </a:stretch>
        </p:blipFill>
        <p:spPr>
          <a:xfrm>
            <a:off x="9070848" y="4050792"/>
            <a:ext cx="978408" cy="978408"/>
          </a:xfrm>
          <a:prstGeom prst="rect">
            <a:avLst/>
          </a:prstGeom>
        </p:spPr>
      </p:pic>
      <p:sp>
        <p:nvSpPr>
          <p:cNvPr id="13" name="Text 0"/>
          <p:cNvSpPr/>
          <p:nvPr/>
        </p:nvSpPr>
        <p:spPr>
          <a:xfrm>
            <a:off x="685800" y="1252728"/>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Overview of Interface Elements</a:t>
            </a:r>
            <a:endParaRPr lang="en-US" sz="3840" dirty="0"/>
          </a:p>
        </p:txBody>
      </p:sp>
      <p:sp>
        <p:nvSpPr>
          <p:cNvPr id="14" name="Text 1"/>
          <p:cNvSpPr/>
          <p:nvPr/>
        </p:nvSpPr>
        <p:spPr>
          <a:xfrm>
            <a:off x="786384" y="2761488"/>
            <a:ext cx="4123944" cy="1097280"/>
          </a:xfrm>
          <a:prstGeom prst="rect">
            <a:avLst/>
          </a:prstGeom>
          <a:noFill/>
          <a:ln/>
        </p:spPr>
        <p:txBody>
          <a:bodyPr wrap="square" lIns="0" tIns="0" rIns="0" bIns="0" rtlCol="0" anchor="ctr"/>
          <a:lstStyle/>
          <a:p>
            <a:pPr algn="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The input box is designed meticulously to ensure that users can safely and conveniently enter their usernames and passwords for account security.</a:t>
            </a:r>
            <a:endParaRPr lang="en-US" sz="1530" dirty="0"/>
          </a:p>
        </p:txBody>
      </p:sp>
      <p:sp>
        <p:nvSpPr>
          <p:cNvPr id="15" name="Text 2"/>
          <p:cNvSpPr/>
          <p:nvPr/>
        </p:nvSpPr>
        <p:spPr>
          <a:xfrm>
            <a:off x="786384" y="5495544"/>
            <a:ext cx="4123944" cy="822960"/>
          </a:xfrm>
          <a:prstGeom prst="rect">
            <a:avLst/>
          </a:prstGeom>
          <a:noFill/>
          <a:ln/>
        </p:spPr>
        <p:txBody>
          <a:bodyPr wrap="square" lIns="0" tIns="0" rIns="0" bIns="0" rtlCol="0" anchor="ctr"/>
          <a:lstStyle/>
          <a:p>
            <a:pPr algn="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The label clearly displays the current timestamp along with the log status, facilitating real-time monitoring for users.</a:t>
            </a:r>
            <a:endParaRPr lang="en-US" sz="1530" dirty="0"/>
          </a:p>
        </p:txBody>
      </p:sp>
      <p:sp>
        <p:nvSpPr>
          <p:cNvPr id="16" name="Text 3"/>
          <p:cNvSpPr/>
          <p:nvPr/>
        </p:nvSpPr>
        <p:spPr>
          <a:xfrm>
            <a:off x="5440680" y="3044952"/>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1</a:t>
            </a:r>
            <a:endParaRPr lang="en-US" sz="1920" dirty="0"/>
          </a:p>
        </p:txBody>
      </p:sp>
      <p:sp>
        <p:nvSpPr>
          <p:cNvPr id="17" name="Text 4"/>
          <p:cNvSpPr/>
          <p:nvPr/>
        </p:nvSpPr>
        <p:spPr>
          <a:xfrm>
            <a:off x="5440680" y="5669280"/>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5</a:t>
            </a:r>
            <a:endParaRPr lang="en-US" sz="1920" dirty="0"/>
          </a:p>
        </p:txBody>
      </p:sp>
      <p:sp>
        <p:nvSpPr>
          <p:cNvPr id="18" name="Text 5"/>
          <p:cNvSpPr/>
          <p:nvPr/>
        </p:nvSpPr>
        <p:spPr>
          <a:xfrm>
            <a:off x="7936992" y="2231136"/>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2</a:t>
            </a:r>
            <a:endParaRPr lang="en-US" sz="1920" dirty="0"/>
          </a:p>
        </p:txBody>
      </p:sp>
      <p:sp>
        <p:nvSpPr>
          <p:cNvPr id="19" name="Text 6"/>
          <p:cNvSpPr/>
          <p:nvPr/>
        </p:nvSpPr>
        <p:spPr>
          <a:xfrm>
            <a:off x="9738360" y="2304288"/>
            <a:ext cx="4123944" cy="109728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The dropdown menu is powerful, allowing users to freely select their desired platform, making the operation more flexible and convenient.</a:t>
            </a:r>
            <a:endParaRPr lang="en-US" sz="1530" dirty="0"/>
          </a:p>
        </p:txBody>
      </p:sp>
      <p:sp>
        <p:nvSpPr>
          <p:cNvPr id="20" name="Text 7"/>
          <p:cNvSpPr/>
          <p:nvPr/>
        </p:nvSpPr>
        <p:spPr>
          <a:xfrm>
            <a:off x="7936992" y="6483096"/>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4</a:t>
            </a:r>
            <a:endParaRPr lang="en-US" sz="1920" dirty="0"/>
          </a:p>
        </p:txBody>
      </p:sp>
      <p:sp>
        <p:nvSpPr>
          <p:cNvPr id="21" name="Text 8"/>
          <p:cNvSpPr/>
          <p:nvPr/>
        </p:nvSpPr>
        <p:spPr>
          <a:xfrm>
            <a:off x="9482328" y="4352544"/>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3</a:t>
            </a:r>
            <a:endParaRPr lang="en-US" sz="1920" dirty="0"/>
          </a:p>
        </p:txBody>
      </p:sp>
      <p:sp>
        <p:nvSpPr>
          <p:cNvPr id="22" name="Text 9"/>
          <p:cNvSpPr/>
          <p:nvPr/>
        </p:nvSpPr>
        <p:spPr>
          <a:xfrm>
            <a:off x="10131552" y="4123944"/>
            <a:ext cx="3730752" cy="109728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The selection tool helps users easily choose VPN configuration files for a smooth and seamless network connection experience.</a:t>
            </a:r>
            <a:endParaRPr lang="en-US" sz="1530" dirty="0"/>
          </a:p>
        </p:txBody>
      </p:sp>
      <p:sp>
        <p:nvSpPr>
          <p:cNvPr id="23" name="Text 10"/>
          <p:cNvSpPr/>
          <p:nvPr/>
        </p:nvSpPr>
        <p:spPr>
          <a:xfrm>
            <a:off x="9738360" y="5952744"/>
            <a:ext cx="4123944" cy="82296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"Connect VPN" button allows users to simply press it to start the connection process, ensuring quick access.</a:t>
            </a:r>
            <a:endParaRPr lang="en-US" sz="153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704088" y="2788920"/>
            <a:ext cx="3291840" cy="786384"/>
          </a:xfrm>
          <a:prstGeom prst="rect">
            <a:avLst/>
          </a:prstGeom>
        </p:spPr>
      </p:pic>
      <p:pic>
        <p:nvPicPr>
          <p:cNvPr id="5" name="Image 3" descr="preencoded.png">    </p:cNvPr>
          <p:cNvPicPr>
            <a:picLocks noChangeAspect="1"/>
          </p:cNvPicPr>
          <p:nvPr/>
        </p:nvPicPr>
        <p:blipFill>
          <a:blip r:embed="rId4"/>
          <a:stretch>
            <a:fillRect/>
          </a:stretch>
        </p:blipFill>
        <p:spPr>
          <a:xfrm>
            <a:off x="4014216" y="2788920"/>
            <a:ext cx="3291840" cy="786384"/>
          </a:xfrm>
          <a:prstGeom prst="rect">
            <a:avLst/>
          </a:prstGeom>
        </p:spPr>
      </p:pic>
      <p:pic>
        <p:nvPicPr>
          <p:cNvPr id="6" name="Image 4" descr="preencoded.png">    </p:cNvPr>
          <p:cNvPicPr>
            <a:picLocks noChangeAspect="1"/>
          </p:cNvPicPr>
          <p:nvPr/>
        </p:nvPicPr>
        <p:blipFill>
          <a:blip r:embed="rId5"/>
          <a:stretch>
            <a:fillRect/>
          </a:stretch>
        </p:blipFill>
        <p:spPr>
          <a:xfrm>
            <a:off x="704088" y="4901184"/>
            <a:ext cx="3291840" cy="786384"/>
          </a:xfrm>
          <a:prstGeom prst="rect">
            <a:avLst/>
          </a:prstGeom>
        </p:spPr>
      </p:pic>
      <p:pic>
        <p:nvPicPr>
          <p:cNvPr id="7" name="Image 5" descr="preencoded.png">    </p:cNvPr>
          <p:cNvPicPr>
            <a:picLocks noChangeAspect="1"/>
          </p:cNvPicPr>
          <p:nvPr/>
        </p:nvPicPr>
        <p:blipFill>
          <a:blip r:embed="rId6"/>
          <a:stretch>
            <a:fillRect/>
          </a:stretch>
        </p:blipFill>
        <p:spPr>
          <a:xfrm>
            <a:off x="4014216" y="4901184"/>
            <a:ext cx="3291840" cy="786384"/>
          </a:xfrm>
          <a:prstGeom prst="rect">
            <a:avLst/>
          </a:prstGeom>
        </p:spPr>
      </p:pic>
      <p:pic>
        <p:nvPicPr>
          <p:cNvPr id="8" name="Image 6" descr="preencoded.png">    </p:cNvPr>
          <p:cNvPicPr>
            <a:picLocks noChangeAspect="1"/>
          </p:cNvPicPr>
          <p:nvPr/>
        </p:nvPicPr>
        <p:blipFill>
          <a:blip r:embed="rId7"/>
          <a:stretch>
            <a:fillRect/>
          </a:stretch>
        </p:blipFill>
        <p:spPr>
          <a:xfrm>
            <a:off x="7333488" y="2788920"/>
            <a:ext cx="3291840" cy="786384"/>
          </a:xfrm>
          <a:prstGeom prst="rect">
            <a:avLst/>
          </a:prstGeom>
        </p:spPr>
      </p:pic>
      <p:pic>
        <p:nvPicPr>
          <p:cNvPr id="9" name="Image 7" descr="preencoded.png">    </p:cNvPr>
          <p:cNvPicPr>
            <a:picLocks noChangeAspect="1"/>
          </p:cNvPicPr>
          <p:nvPr/>
        </p:nvPicPr>
        <p:blipFill>
          <a:blip r:embed="rId8"/>
          <a:stretch>
            <a:fillRect/>
          </a:stretch>
        </p:blipFill>
        <p:spPr>
          <a:xfrm>
            <a:off x="7333488" y="4901184"/>
            <a:ext cx="3291840" cy="786384"/>
          </a:xfrm>
          <a:prstGeom prst="rect">
            <a:avLst/>
          </a:prstGeom>
        </p:spPr>
      </p:pic>
      <p:pic>
        <p:nvPicPr>
          <p:cNvPr id="10" name="Image 8" descr="preencoded.png">    </p:cNvPr>
          <p:cNvPicPr>
            <a:picLocks noChangeAspect="1"/>
          </p:cNvPicPr>
          <p:nvPr/>
        </p:nvPicPr>
        <p:blipFill>
          <a:blip r:embed="rId9"/>
          <a:stretch>
            <a:fillRect/>
          </a:stretch>
        </p:blipFill>
        <p:spPr>
          <a:xfrm>
            <a:off x="10652760" y="2788920"/>
            <a:ext cx="3291840" cy="786384"/>
          </a:xfrm>
          <a:prstGeom prst="rect">
            <a:avLst/>
          </a:prstGeom>
        </p:spPr>
      </p:pic>
      <p:pic>
        <p:nvPicPr>
          <p:cNvPr id="11" name="Image 9" descr="preencoded.png">    </p:cNvPr>
          <p:cNvPicPr>
            <a:picLocks noChangeAspect="1"/>
          </p:cNvPicPr>
          <p:nvPr/>
        </p:nvPicPr>
        <p:blipFill>
          <a:blip r:embed="rId10"/>
          <a:stretch>
            <a:fillRect/>
          </a:stretch>
        </p:blipFill>
        <p:spPr>
          <a:xfrm>
            <a:off x="10652760" y="4901184"/>
            <a:ext cx="3291840" cy="786384"/>
          </a:xfrm>
          <a:prstGeom prst="rect">
            <a:avLst/>
          </a:prstGeom>
        </p:spPr>
      </p:pic>
      <p:sp>
        <p:nvSpPr>
          <p:cNvPr id="12" name="Text 0"/>
          <p:cNvSpPr/>
          <p:nvPr/>
        </p:nvSpPr>
        <p:spPr>
          <a:xfrm>
            <a:off x="685800" y="740664"/>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6. User Interaction</a:t>
            </a:r>
            <a:endParaRPr lang="en-US" sz="3840" dirty="0"/>
          </a:p>
        </p:txBody>
      </p:sp>
      <p:sp>
        <p:nvSpPr>
          <p:cNvPr id="13" name="Text 1"/>
          <p:cNvSpPr/>
          <p:nvPr/>
        </p:nvSpPr>
        <p:spPr>
          <a:xfrm>
            <a:off x="685800" y="1572768"/>
            <a:ext cx="13267944" cy="493776"/>
          </a:xfrm>
          <a:prstGeom prst="rect">
            <a:avLst/>
          </a:prstGeom>
          <a:noFill/>
          <a:ln/>
        </p:spPr>
        <p:txBody>
          <a:bodyPr wrap="none" lIns="0" tIns="0" rIns="0" bIns="0" rtlCol="0" anchor="ctr"/>
          <a:lstStyle/>
          <a:p>
            <a:pPr algn="l" indent="0" marL="0">
              <a:lnSpc>
                <a:spcPts val="3840"/>
              </a:lnSpc>
              <a:buNone/>
            </a:pPr>
            <a:r>
              <a:rPr lang="en-US" sz="3070" dirty="0">
                <a:solidFill>
                  <a:srgbClr val="F5F5F5"/>
                </a:solidFill>
                <a:latin typeface="思源黑体-思源黑体-Regular" pitchFamily="34" charset="0"/>
                <a:ea typeface="思源黑体-思源黑体-Regular" pitchFamily="34" charset="-122"/>
                <a:cs typeface="思源黑体-思源黑体-Regular" pitchFamily="34" charset="-120"/>
              </a:rPr>
              <a:t>Operation Steps</a:t>
            </a:r>
            <a:endParaRPr lang="en-US" sz="3070" dirty="0"/>
          </a:p>
        </p:txBody>
      </p:sp>
      <p:sp>
        <p:nvSpPr>
          <p:cNvPr id="14" name="Text 2"/>
          <p:cNvSpPr/>
          <p:nvPr/>
        </p:nvSpPr>
        <p:spPr>
          <a:xfrm>
            <a:off x="685800" y="2276856"/>
            <a:ext cx="13267944" cy="274320"/>
          </a:xfrm>
          <a:prstGeom prst="rect">
            <a:avLst/>
          </a:prstGeom>
          <a:noFill/>
          <a:ln/>
        </p:spPr>
        <p:txBody>
          <a:bodyPr wrap="non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The user interaction process includes key steps for a smooth experience and efficiency.</a:t>
            </a:r>
            <a:endParaRPr lang="en-US" sz="1530" dirty="0"/>
          </a:p>
        </p:txBody>
      </p:sp>
      <p:sp>
        <p:nvSpPr>
          <p:cNvPr id="15" name="Text 3"/>
          <p:cNvSpPr/>
          <p:nvPr/>
        </p:nvSpPr>
        <p:spPr>
          <a:xfrm>
            <a:off x="2276856" y="2999232"/>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1</a:t>
            </a:r>
            <a:endParaRPr lang="en-US" sz="1920" dirty="0"/>
          </a:p>
        </p:txBody>
      </p:sp>
      <p:sp>
        <p:nvSpPr>
          <p:cNvPr id="16" name="Text 4"/>
          <p:cNvSpPr/>
          <p:nvPr/>
        </p:nvSpPr>
        <p:spPr>
          <a:xfrm>
            <a:off x="896112" y="3858768"/>
            <a:ext cx="2898648" cy="82296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First, launch the app, which takes a few seconds for smooth operation.</a:t>
            </a:r>
            <a:endParaRPr lang="en-US" sz="1530" dirty="0"/>
          </a:p>
        </p:txBody>
      </p:sp>
      <p:sp>
        <p:nvSpPr>
          <p:cNvPr id="17" name="Text 5"/>
          <p:cNvSpPr/>
          <p:nvPr/>
        </p:nvSpPr>
        <p:spPr>
          <a:xfrm>
            <a:off x="2276856" y="5111496"/>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5</a:t>
            </a:r>
            <a:endParaRPr lang="en-US" sz="1920" dirty="0"/>
          </a:p>
        </p:txBody>
      </p:sp>
      <p:sp>
        <p:nvSpPr>
          <p:cNvPr id="18" name="Text 6"/>
          <p:cNvSpPr/>
          <p:nvPr/>
        </p:nvSpPr>
        <p:spPr>
          <a:xfrm>
            <a:off x="4215384" y="3858768"/>
            <a:ext cx="2898648" cy="82296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Next, enter your ProtonVPN login details, ensuring they are accurate.</a:t>
            </a:r>
            <a:endParaRPr lang="en-US" sz="1530" dirty="0"/>
          </a:p>
        </p:txBody>
      </p:sp>
      <p:sp>
        <p:nvSpPr>
          <p:cNvPr id="19" name="Text 7"/>
          <p:cNvSpPr/>
          <p:nvPr/>
        </p:nvSpPr>
        <p:spPr>
          <a:xfrm>
            <a:off x="896112" y="5980176"/>
            <a:ext cx="2898648" cy="54864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Next, click 'Connect VPN' to start the connection process.</a:t>
            </a:r>
            <a:endParaRPr lang="en-US" sz="1530" dirty="0"/>
          </a:p>
        </p:txBody>
      </p:sp>
      <p:sp>
        <p:nvSpPr>
          <p:cNvPr id="20" name="Text 8"/>
          <p:cNvSpPr/>
          <p:nvPr/>
        </p:nvSpPr>
        <p:spPr>
          <a:xfrm>
            <a:off x="5596128" y="2999232"/>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2</a:t>
            </a:r>
            <a:endParaRPr lang="en-US" sz="1920" dirty="0"/>
          </a:p>
        </p:txBody>
      </p:sp>
      <p:sp>
        <p:nvSpPr>
          <p:cNvPr id="21" name="Text 9"/>
          <p:cNvSpPr/>
          <p:nvPr/>
        </p:nvSpPr>
        <p:spPr>
          <a:xfrm>
            <a:off x="4215384" y="5980176"/>
            <a:ext cx="2898648" cy="109728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OpenVPN runs in the background, using your credentials for a secure connection.</a:t>
            </a:r>
            <a:endParaRPr lang="en-US" sz="1530" dirty="0"/>
          </a:p>
        </p:txBody>
      </p:sp>
      <p:sp>
        <p:nvSpPr>
          <p:cNvPr id="22" name="Text 10"/>
          <p:cNvSpPr/>
          <p:nvPr/>
        </p:nvSpPr>
        <p:spPr>
          <a:xfrm>
            <a:off x="5596128" y="5111496"/>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6</a:t>
            </a:r>
            <a:endParaRPr lang="en-US" sz="1920" dirty="0"/>
          </a:p>
        </p:txBody>
      </p:sp>
      <p:sp>
        <p:nvSpPr>
          <p:cNvPr id="23" name="Text 11"/>
          <p:cNvSpPr/>
          <p:nvPr/>
        </p:nvSpPr>
        <p:spPr>
          <a:xfrm>
            <a:off x="7525512" y="3858768"/>
            <a:ext cx="2898648" cy="82296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Choose your platform, like Android or Windows, and select the suitable version.</a:t>
            </a:r>
            <a:endParaRPr lang="en-US" sz="1530" dirty="0"/>
          </a:p>
        </p:txBody>
      </p:sp>
      <p:sp>
        <p:nvSpPr>
          <p:cNvPr id="24" name="Text 12"/>
          <p:cNvSpPr/>
          <p:nvPr/>
        </p:nvSpPr>
        <p:spPr>
          <a:xfrm>
            <a:off x="8906256" y="2999232"/>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3</a:t>
            </a:r>
            <a:endParaRPr lang="en-US" sz="1920" dirty="0"/>
          </a:p>
        </p:txBody>
      </p:sp>
      <p:sp>
        <p:nvSpPr>
          <p:cNvPr id="25" name="Text 13"/>
          <p:cNvSpPr/>
          <p:nvPr/>
        </p:nvSpPr>
        <p:spPr>
          <a:xfrm>
            <a:off x="7525512" y="5980176"/>
            <a:ext cx="2898648" cy="82296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The interface shows the connection status, success, and server location.</a:t>
            </a:r>
            <a:endParaRPr lang="en-US" sz="1530" dirty="0"/>
          </a:p>
        </p:txBody>
      </p:sp>
      <p:sp>
        <p:nvSpPr>
          <p:cNvPr id="26" name="Text 14"/>
          <p:cNvSpPr/>
          <p:nvPr/>
        </p:nvSpPr>
        <p:spPr>
          <a:xfrm>
            <a:off x="8906256" y="5111496"/>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7</a:t>
            </a:r>
            <a:endParaRPr lang="en-US" sz="1920" dirty="0"/>
          </a:p>
        </p:txBody>
      </p:sp>
      <p:sp>
        <p:nvSpPr>
          <p:cNvPr id="27" name="Text 15"/>
          <p:cNvSpPr/>
          <p:nvPr/>
        </p:nvSpPr>
        <p:spPr>
          <a:xfrm>
            <a:off x="10844784" y="3858768"/>
            <a:ext cx="2898648" cy="82296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Then, select a configuration file that matches the chosen server.</a:t>
            </a:r>
            <a:endParaRPr lang="en-US" sz="1530" dirty="0"/>
          </a:p>
        </p:txBody>
      </p:sp>
      <p:sp>
        <p:nvSpPr>
          <p:cNvPr id="28" name="Text 16"/>
          <p:cNvSpPr/>
          <p:nvPr/>
        </p:nvSpPr>
        <p:spPr>
          <a:xfrm>
            <a:off x="10844784" y="5980176"/>
            <a:ext cx="2898648" cy="82296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Finally, the VPN transmission starts, hiding your IP for privacy and security.</a:t>
            </a:r>
            <a:endParaRPr lang="en-US" sz="1530" dirty="0"/>
          </a:p>
        </p:txBody>
      </p:sp>
      <p:sp>
        <p:nvSpPr>
          <p:cNvPr id="29" name="Text 17"/>
          <p:cNvSpPr/>
          <p:nvPr/>
        </p:nvSpPr>
        <p:spPr>
          <a:xfrm>
            <a:off x="12225528" y="2999232"/>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4</a:t>
            </a:r>
            <a:endParaRPr lang="en-US" sz="1920" dirty="0"/>
          </a:p>
        </p:txBody>
      </p:sp>
      <p:sp>
        <p:nvSpPr>
          <p:cNvPr id="30" name="Text 18"/>
          <p:cNvSpPr/>
          <p:nvPr/>
        </p:nvSpPr>
        <p:spPr>
          <a:xfrm>
            <a:off x="12225528" y="5111496"/>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8</a:t>
            </a:r>
            <a:endParaRPr lang="en-US" sz="192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1563624" y="4462272"/>
            <a:ext cx="658368" cy="658368"/>
          </a:xfrm>
          <a:prstGeom prst="rect">
            <a:avLst/>
          </a:prstGeom>
        </p:spPr>
      </p:pic>
      <p:pic>
        <p:nvPicPr>
          <p:cNvPr id="5" name="Image 3" descr="preencoded.png">    </p:cNvPr>
          <p:cNvPicPr>
            <a:picLocks noChangeAspect="1"/>
          </p:cNvPicPr>
          <p:nvPr/>
        </p:nvPicPr>
        <p:blipFill>
          <a:blip r:embed="rId4"/>
          <a:stretch>
            <a:fillRect/>
          </a:stretch>
        </p:blipFill>
        <p:spPr>
          <a:xfrm>
            <a:off x="4279392" y="4462272"/>
            <a:ext cx="658368" cy="658368"/>
          </a:xfrm>
          <a:prstGeom prst="rect">
            <a:avLst/>
          </a:prstGeom>
        </p:spPr>
      </p:pic>
      <p:pic>
        <p:nvPicPr>
          <p:cNvPr id="6" name="Image 4" descr="preencoded.png">    </p:cNvPr>
          <p:cNvPicPr>
            <a:picLocks noChangeAspect="1"/>
          </p:cNvPicPr>
          <p:nvPr/>
        </p:nvPicPr>
        <p:blipFill>
          <a:blip r:embed="rId5"/>
          <a:stretch>
            <a:fillRect/>
          </a:stretch>
        </p:blipFill>
        <p:spPr>
          <a:xfrm>
            <a:off x="6986016" y="4462272"/>
            <a:ext cx="658368" cy="658368"/>
          </a:xfrm>
          <a:prstGeom prst="rect">
            <a:avLst/>
          </a:prstGeom>
        </p:spPr>
      </p:pic>
      <p:pic>
        <p:nvPicPr>
          <p:cNvPr id="7" name="Image 5" descr="preencoded.png">    </p:cNvPr>
          <p:cNvPicPr>
            <a:picLocks noChangeAspect="1"/>
          </p:cNvPicPr>
          <p:nvPr/>
        </p:nvPicPr>
        <p:blipFill>
          <a:blip r:embed="rId6"/>
          <a:stretch>
            <a:fillRect/>
          </a:stretch>
        </p:blipFill>
        <p:spPr>
          <a:xfrm>
            <a:off x="9701784" y="4462272"/>
            <a:ext cx="658368" cy="658368"/>
          </a:xfrm>
          <a:prstGeom prst="rect">
            <a:avLst/>
          </a:prstGeom>
        </p:spPr>
      </p:pic>
      <p:pic>
        <p:nvPicPr>
          <p:cNvPr id="8" name="Image 6" descr="preencoded.png">    </p:cNvPr>
          <p:cNvPicPr>
            <a:picLocks noChangeAspect="1"/>
          </p:cNvPicPr>
          <p:nvPr/>
        </p:nvPicPr>
        <p:blipFill>
          <a:blip r:embed="rId7"/>
          <a:stretch>
            <a:fillRect/>
          </a:stretch>
        </p:blipFill>
        <p:spPr>
          <a:xfrm>
            <a:off x="12417552" y="4462272"/>
            <a:ext cx="658368" cy="658368"/>
          </a:xfrm>
          <a:prstGeom prst="rect">
            <a:avLst/>
          </a:prstGeom>
        </p:spPr>
      </p:pic>
      <p:sp>
        <p:nvSpPr>
          <p:cNvPr id="9" name="Text 0"/>
          <p:cNvSpPr/>
          <p:nvPr/>
        </p:nvSpPr>
        <p:spPr>
          <a:xfrm>
            <a:off x="685800" y="2322576"/>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7. VPN Platform Support</a:t>
            </a:r>
            <a:endParaRPr lang="en-US" sz="3840" dirty="0"/>
          </a:p>
        </p:txBody>
      </p:sp>
      <p:sp>
        <p:nvSpPr>
          <p:cNvPr id="10" name="Text 1"/>
          <p:cNvSpPr/>
          <p:nvPr/>
        </p:nvSpPr>
        <p:spPr>
          <a:xfrm>
            <a:off x="685800" y="3154680"/>
            <a:ext cx="13267944" cy="493776"/>
          </a:xfrm>
          <a:prstGeom prst="rect">
            <a:avLst/>
          </a:prstGeom>
          <a:noFill/>
          <a:ln/>
        </p:spPr>
        <p:txBody>
          <a:bodyPr wrap="none" lIns="0" tIns="0" rIns="0" bIns="0" rtlCol="0" anchor="ctr"/>
          <a:lstStyle/>
          <a:p>
            <a:pPr algn="l" indent="0" marL="0">
              <a:lnSpc>
                <a:spcPts val="3840"/>
              </a:lnSpc>
              <a:buNone/>
            </a:pPr>
            <a:r>
              <a:rPr lang="en-US" sz="3070" dirty="0">
                <a:solidFill>
                  <a:srgbClr val="F5F5F5"/>
                </a:solidFill>
                <a:latin typeface="思源黑体-思源黑体-Regular" pitchFamily="34" charset="0"/>
                <a:ea typeface="思源黑体-思源黑体-Regular" pitchFamily="34" charset="-122"/>
                <a:cs typeface="思源黑体-思源黑体-Regular" pitchFamily="34" charset="-120"/>
              </a:rPr>
              <a:t>Supported Platforms</a:t>
            </a:r>
            <a:endParaRPr lang="en-US" sz="3070" dirty="0"/>
          </a:p>
        </p:txBody>
      </p:sp>
      <p:sp>
        <p:nvSpPr>
          <p:cNvPr id="11" name="Text 2"/>
          <p:cNvSpPr/>
          <p:nvPr/>
        </p:nvSpPr>
        <p:spPr>
          <a:xfrm>
            <a:off x="685800" y="3858768"/>
            <a:ext cx="13267944" cy="274320"/>
          </a:xfrm>
          <a:prstGeom prst="rect">
            <a:avLst/>
          </a:prstGeom>
          <a:noFill/>
          <a:ln/>
        </p:spPr>
        <p:txBody>
          <a:bodyPr wrap="non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The project includes full support for the following platforms by managing configuration directories per OS type:</a:t>
            </a:r>
            <a:endParaRPr lang="en-US" sz="1530" dirty="0"/>
          </a:p>
        </p:txBody>
      </p:sp>
      <p:sp>
        <p:nvSpPr>
          <p:cNvPr id="12" name="Text 3"/>
          <p:cNvSpPr/>
          <p:nvPr/>
        </p:nvSpPr>
        <p:spPr>
          <a:xfrm>
            <a:off x="795528" y="5312664"/>
            <a:ext cx="2194560" cy="274320"/>
          </a:xfrm>
          <a:prstGeom prst="rect">
            <a:avLst/>
          </a:prstGeom>
          <a:noFill/>
          <a:ln/>
        </p:spPr>
        <p:txBody>
          <a:bodyPr wrap="non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Android</a:t>
            </a:r>
            <a:endParaRPr lang="en-US" sz="1530" dirty="0"/>
          </a:p>
        </p:txBody>
      </p:sp>
      <p:sp>
        <p:nvSpPr>
          <p:cNvPr id="13" name="Text 4"/>
          <p:cNvSpPr/>
          <p:nvPr/>
        </p:nvSpPr>
        <p:spPr>
          <a:xfrm>
            <a:off x="3511296" y="5312664"/>
            <a:ext cx="2194560" cy="274320"/>
          </a:xfrm>
          <a:prstGeom prst="rect">
            <a:avLst/>
          </a:prstGeom>
          <a:noFill/>
          <a:ln/>
        </p:spPr>
        <p:txBody>
          <a:bodyPr wrap="non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iOS</a:t>
            </a:r>
            <a:endParaRPr lang="en-US" sz="1530" dirty="0"/>
          </a:p>
        </p:txBody>
      </p:sp>
      <p:sp>
        <p:nvSpPr>
          <p:cNvPr id="14" name="Text 5"/>
          <p:cNvSpPr/>
          <p:nvPr/>
        </p:nvSpPr>
        <p:spPr>
          <a:xfrm>
            <a:off x="6217920" y="5312664"/>
            <a:ext cx="2194560" cy="274320"/>
          </a:xfrm>
          <a:prstGeom prst="rect">
            <a:avLst/>
          </a:prstGeom>
          <a:noFill/>
          <a:ln/>
        </p:spPr>
        <p:txBody>
          <a:bodyPr wrap="non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Linux</a:t>
            </a:r>
            <a:endParaRPr lang="en-US" sz="1530" dirty="0"/>
          </a:p>
        </p:txBody>
      </p:sp>
      <p:sp>
        <p:nvSpPr>
          <p:cNvPr id="15" name="Text 6"/>
          <p:cNvSpPr/>
          <p:nvPr/>
        </p:nvSpPr>
        <p:spPr>
          <a:xfrm>
            <a:off x="8933688" y="5312664"/>
            <a:ext cx="2194560" cy="274320"/>
          </a:xfrm>
          <a:prstGeom prst="rect">
            <a:avLst/>
          </a:prstGeom>
          <a:noFill/>
          <a:ln/>
        </p:spPr>
        <p:txBody>
          <a:bodyPr wrap="non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macOS</a:t>
            </a:r>
            <a:endParaRPr lang="en-US" sz="1530" dirty="0"/>
          </a:p>
        </p:txBody>
      </p:sp>
      <p:sp>
        <p:nvSpPr>
          <p:cNvPr id="16" name="Text 7"/>
          <p:cNvSpPr/>
          <p:nvPr/>
        </p:nvSpPr>
        <p:spPr>
          <a:xfrm>
            <a:off x="11649456" y="5312664"/>
            <a:ext cx="2194560" cy="274320"/>
          </a:xfrm>
          <a:prstGeom prst="rect">
            <a:avLst/>
          </a:prstGeom>
          <a:noFill/>
          <a:ln/>
        </p:spPr>
        <p:txBody>
          <a:bodyPr wrap="non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Windows</a:t>
            </a:r>
            <a:endParaRPr lang="en-US" sz="153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56064" y="0"/>
            <a:ext cx="4974336" cy="8238744"/>
          </a:xfrm>
          <a:prstGeom prst="rect">
            <a:avLst/>
          </a:prstGeom>
        </p:spPr>
      </p:pic>
      <p:pic>
        <p:nvPicPr>
          <p:cNvPr id="4" name="Image 2" descr="preencoded.png">    </p:cNvPr>
          <p:cNvPicPr>
            <a:picLocks noChangeAspect="1"/>
          </p:cNvPicPr>
          <p:nvPr/>
        </p:nvPicPr>
        <p:blipFill>
          <a:blip r:embed="rId3"/>
          <a:stretch>
            <a:fillRect/>
          </a:stretch>
        </p:blipFill>
        <p:spPr>
          <a:xfrm>
            <a:off x="685800" y="2798064"/>
            <a:ext cx="4050792" cy="804672"/>
          </a:xfrm>
          <a:prstGeom prst="rect">
            <a:avLst/>
          </a:prstGeom>
        </p:spPr>
      </p:pic>
      <p:pic>
        <p:nvPicPr>
          <p:cNvPr id="5" name="Image 3" descr="preencoded.png">    </p:cNvPr>
          <p:cNvPicPr>
            <a:picLocks noChangeAspect="1"/>
          </p:cNvPicPr>
          <p:nvPr/>
        </p:nvPicPr>
        <p:blipFill>
          <a:blip r:embed="rId4"/>
          <a:stretch>
            <a:fillRect/>
          </a:stretch>
        </p:blipFill>
        <p:spPr>
          <a:xfrm>
            <a:off x="4928616" y="2798064"/>
            <a:ext cx="4050792" cy="804672"/>
          </a:xfrm>
          <a:prstGeom prst="rect">
            <a:avLst/>
          </a:prstGeom>
        </p:spPr>
      </p:pic>
      <p:sp>
        <p:nvSpPr>
          <p:cNvPr id="6" name="Text 0"/>
          <p:cNvSpPr/>
          <p:nvPr/>
        </p:nvSpPr>
        <p:spPr>
          <a:xfrm>
            <a:off x="685800" y="1472184"/>
            <a:ext cx="8293608" cy="612648"/>
          </a:xfrm>
          <a:prstGeom prst="rect">
            <a:avLst/>
          </a:prstGeom>
          <a:noFill/>
          <a:ln/>
        </p:spPr>
        <p:txBody>
          <a:bodyPr wrap="none" lIns="0" tIns="0" rIns="0" bIns="0" rtlCol="0" anchor="ctr"/>
          <a:lstStyle/>
          <a:p>
            <a:pPr algn="l" indent="0" marL="0">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Directory Structure</a:t>
            </a:r>
            <a:endParaRPr lang="en-US" sz="3840" dirty="0"/>
          </a:p>
        </p:txBody>
      </p:sp>
      <p:sp>
        <p:nvSpPr>
          <p:cNvPr id="7" name="Text 1"/>
          <p:cNvSpPr/>
          <p:nvPr/>
        </p:nvSpPr>
        <p:spPr>
          <a:xfrm>
            <a:off x="685800" y="2304288"/>
            <a:ext cx="8293608" cy="274320"/>
          </a:xfrm>
          <a:prstGeom prst="rect">
            <a:avLst/>
          </a:prstGeom>
          <a:noFill/>
          <a:ln/>
        </p:spPr>
        <p:txBody>
          <a:bodyPr wrap="non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Each platform folder contains:</a:t>
            </a:r>
            <a:endParaRPr lang="en-US" sz="1530" dirty="0"/>
          </a:p>
        </p:txBody>
      </p:sp>
      <p:sp>
        <p:nvSpPr>
          <p:cNvPr id="8" name="Text 2"/>
          <p:cNvSpPr/>
          <p:nvPr/>
        </p:nvSpPr>
        <p:spPr>
          <a:xfrm>
            <a:off x="914400" y="2926080"/>
            <a:ext cx="3602736" cy="54864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Country-wise .ovpn configuration files (Japan, Netherlands, US)</a:t>
            </a:r>
            <a:endParaRPr lang="en-US" sz="1530" dirty="0"/>
          </a:p>
        </p:txBody>
      </p:sp>
      <p:sp>
        <p:nvSpPr>
          <p:cNvPr id="9" name="Text 3"/>
          <p:cNvSpPr/>
          <p:nvPr/>
        </p:nvSpPr>
        <p:spPr>
          <a:xfrm>
            <a:off x="685800" y="3813048"/>
            <a:ext cx="8293608" cy="274320"/>
          </a:xfrm>
          <a:prstGeom prst="rect">
            <a:avLst/>
          </a:prstGeom>
          <a:noFill/>
          <a:ln/>
        </p:spPr>
        <p:txBody>
          <a:bodyPr wrap="non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OpenVPN Configuration Files</a:t>
            </a:r>
            <a:endParaRPr lang="en-US" sz="1530" dirty="0"/>
          </a:p>
        </p:txBody>
      </p:sp>
      <p:sp>
        <p:nvSpPr>
          <p:cNvPr id="10" name="Text 4"/>
          <p:cNvSpPr/>
          <p:nvPr/>
        </p:nvSpPr>
        <p:spPr>
          <a:xfrm>
            <a:off x="685800" y="4306824"/>
            <a:ext cx="8293608" cy="274320"/>
          </a:xfrm>
          <a:prstGeom prst="rect">
            <a:avLst/>
          </a:prstGeom>
          <a:noFill/>
          <a:ln/>
        </p:spPr>
        <p:txBody>
          <a:bodyPr wrap="none" lIns="0" tIns="0" rIns="0" bIns="0" rtlCol="0" anchor="ctr"/>
          <a:lstStyle/>
          <a:p>
            <a:pPr algn="l" marL="342900" indent="-342900">
              <a:buSzPct val="100000"/>
              <a:buChar char="•"/>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a:t>
            </a:r>
            <a:pPr algn="l" marL="342900" indent="-342900">
              <a:lnSpc>
                <a:spcPts val="2150"/>
              </a:lnSpc>
              <a:buSzPct val="100000"/>
              <a:buChar char="•"/>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Android</a:t>
            </a:r>
            <a:endParaRPr lang="en-US" sz="1530" dirty="0"/>
          </a:p>
        </p:txBody>
      </p:sp>
      <p:sp>
        <p:nvSpPr>
          <p:cNvPr id="11" name="Text 5"/>
          <p:cNvSpPr/>
          <p:nvPr/>
        </p:nvSpPr>
        <p:spPr>
          <a:xfrm>
            <a:off x="685800" y="4800600"/>
            <a:ext cx="8293608" cy="274320"/>
          </a:xfrm>
          <a:prstGeom prst="rect">
            <a:avLst/>
          </a:prstGeom>
          <a:noFill/>
          <a:ln/>
        </p:spPr>
        <p:txBody>
          <a:bodyPr wrap="none" lIns="0" tIns="0" rIns="0" bIns="0" rtlCol="0" anchor="ctr"/>
          <a:lstStyle/>
          <a:p>
            <a:pPr algn="l" marL="342900" indent="-342900">
              <a:buSzPct val="100000"/>
              <a:buChar char="•"/>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a:t>
            </a:r>
            <a:pPr algn="l" marL="342900" indent="-342900">
              <a:lnSpc>
                <a:spcPts val="2150"/>
              </a:lnSpc>
              <a:buSzPct val="100000"/>
              <a:buChar char="•"/>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iOS</a:t>
            </a:r>
            <a:endParaRPr lang="en-US" sz="1530" dirty="0"/>
          </a:p>
        </p:txBody>
      </p:sp>
      <p:sp>
        <p:nvSpPr>
          <p:cNvPr id="12" name="Text 6"/>
          <p:cNvSpPr/>
          <p:nvPr/>
        </p:nvSpPr>
        <p:spPr>
          <a:xfrm>
            <a:off x="685800" y="5294376"/>
            <a:ext cx="8293608" cy="274320"/>
          </a:xfrm>
          <a:prstGeom prst="rect">
            <a:avLst/>
          </a:prstGeom>
          <a:noFill/>
          <a:ln/>
        </p:spPr>
        <p:txBody>
          <a:bodyPr wrap="none" lIns="0" tIns="0" rIns="0" bIns="0" rtlCol="0" anchor="ctr"/>
          <a:lstStyle/>
          <a:p>
            <a:pPr algn="l" marL="342900" indent="-342900">
              <a:buSzPct val="100000"/>
              <a:buChar char="•"/>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a:t>
            </a:r>
            <a:pPr algn="l" marL="342900" indent="-342900">
              <a:lnSpc>
                <a:spcPts val="2150"/>
              </a:lnSpc>
              <a:buSzPct val="100000"/>
              <a:buChar char="•"/>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Linux</a:t>
            </a:r>
            <a:endParaRPr lang="en-US" sz="1530" dirty="0"/>
          </a:p>
        </p:txBody>
      </p:sp>
      <p:sp>
        <p:nvSpPr>
          <p:cNvPr id="13" name="Text 7"/>
          <p:cNvSpPr/>
          <p:nvPr/>
        </p:nvSpPr>
        <p:spPr>
          <a:xfrm>
            <a:off x="685800" y="5779008"/>
            <a:ext cx="8293608" cy="274320"/>
          </a:xfrm>
          <a:prstGeom prst="rect">
            <a:avLst/>
          </a:prstGeom>
          <a:noFill/>
          <a:ln/>
        </p:spPr>
        <p:txBody>
          <a:bodyPr wrap="none" lIns="0" tIns="0" rIns="0" bIns="0" rtlCol="0" anchor="ctr"/>
          <a:lstStyle/>
          <a:p>
            <a:pPr algn="l" marL="342900" indent="-342900">
              <a:buSzPct val="100000"/>
              <a:buChar char="•"/>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a:t>
            </a:r>
            <a:pPr algn="l" marL="342900" indent="-342900">
              <a:lnSpc>
                <a:spcPts val="2150"/>
              </a:lnSpc>
              <a:buSzPct val="100000"/>
              <a:buChar char="•"/>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macOS</a:t>
            </a:r>
            <a:endParaRPr lang="en-US" sz="1530" dirty="0"/>
          </a:p>
        </p:txBody>
      </p:sp>
      <p:sp>
        <p:nvSpPr>
          <p:cNvPr id="14" name="Text 8"/>
          <p:cNvSpPr/>
          <p:nvPr/>
        </p:nvSpPr>
        <p:spPr>
          <a:xfrm>
            <a:off x="5157216" y="2926080"/>
            <a:ext cx="3602736" cy="274320"/>
          </a:xfrm>
          <a:prstGeom prst="rect">
            <a:avLst/>
          </a:prstGeom>
          <a:noFill/>
          <a:ln/>
        </p:spPr>
        <p:txBody>
          <a:bodyPr wrap="non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Protocol support: UDP</a:t>
            </a:r>
            <a:endParaRPr lang="en-US" sz="1530" dirty="0"/>
          </a:p>
        </p:txBody>
      </p:sp>
      <p:sp>
        <p:nvSpPr>
          <p:cNvPr id="15" name="Text 9"/>
          <p:cNvSpPr/>
          <p:nvPr/>
        </p:nvSpPr>
        <p:spPr>
          <a:xfrm>
            <a:off x="685800" y="6272784"/>
            <a:ext cx="8293608" cy="274320"/>
          </a:xfrm>
          <a:prstGeom prst="rect">
            <a:avLst/>
          </a:prstGeom>
          <a:noFill/>
          <a:ln/>
        </p:spPr>
        <p:txBody>
          <a:bodyPr wrap="none" lIns="0" tIns="0" rIns="0" bIns="0" rtlCol="0" anchor="ctr"/>
          <a:lstStyle/>
          <a:p>
            <a:pPr algn="l" marL="342900" indent="-342900">
              <a:buSzPct val="100000"/>
              <a:buChar char="•"/>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a:t>
            </a:r>
            <a:pPr algn="l" marL="342900" indent="-342900">
              <a:lnSpc>
                <a:spcPts val="2150"/>
              </a:lnSpc>
              <a:buSzPct val="100000"/>
              <a:buChar char="•"/>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Windows</a:t>
            </a:r>
            <a:endParaRPr lang="en-US" sz="153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322576"/>
          </a:xfrm>
          <a:prstGeom prst="rect">
            <a:avLst/>
          </a:prstGeom>
        </p:spPr>
      </p:pic>
      <p:sp>
        <p:nvSpPr>
          <p:cNvPr id="4" name="Text 0"/>
          <p:cNvSpPr/>
          <p:nvPr/>
        </p:nvSpPr>
        <p:spPr>
          <a:xfrm>
            <a:off x="685800" y="2852928"/>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8. Comprehensive Authentication System</a:t>
            </a:r>
            <a:endParaRPr lang="en-US" sz="3840" dirty="0"/>
          </a:p>
        </p:txBody>
      </p:sp>
      <p:sp>
        <p:nvSpPr>
          <p:cNvPr id="5" name="Text 1"/>
          <p:cNvSpPr/>
          <p:nvPr/>
        </p:nvSpPr>
        <p:spPr>
          <a:xfrm>
            <a:off x="685800" y="3685032"/>
            <a:ext cx="13267944" cy="493776"/>
          </a:xfrm>
          <a:prstGeom prst="rect">
            <a:avLst/>
          </a:prstGeom>
          <a:noFill/>
          <a:ln/>
        </p:spPr>
        <p:txBody>
          <a:bodyPr wrap="none" lIns="0" tIns="0" rIns="0" bIns="0" rtlCol="0" anchor="ctr"/>
          <a:lstStyle/>
          <a:p>
            <a:pPr algn="l" indent="0" marL="0">
              <a:lnSpc>
                <a:spcPts val="3840"/>
              </a:lnSpc>
              <a:buNone/>
            </a:pPr>
            <a:r>
              <a:rPr lang="en-US" sz="3070" dirty="0">
                <a:solidFill>
                  <a:srgbClr val="F5F5F5"/>
                </a:solidFill>
                <a:latin typeface="思源黑体-思源黑体-Regular" pitchFamily="34" charset="0"/>
                <a:ea typeface="思源黑体-思源黑体-Regular" pitchFamily="34" charset="-122"/>
                <a:cs typeface="思源黑体-思源黑体-Regular" pitchFamily="34" charset="-120"/>
              </a:rPr>
              <a:t>Robust and Secure Login Process</a:t>
            </a:r>
            <a:endParaRPr lang="en-US" sz="3070" dirty="0"/>
          </a:p>
        </p:txBody>
      </p:sp>
      <p:sp>
        <p:nvSpPr>
          <p:cNvPr id="6" name="Text 2"/>
          <p:cNvSpPr/>
          <p:nvPr/>
        </p:nvSpPr>
        <p:spPr>
          <a:xfrm>
            <a:off x="685800" y="4389120"/>
            <a:ext cx="13267944" cy="137160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The secure login process for the Virtual Private Network (VPN) is meticulously designed and thoroughly executed to ensure an exceptional level of security while safeguarding users' sensitive information. This multi-layered process is facilitated by the use of unique credentials provided by ProtonVPN, empowering users to connect utilizing the esteemed OpenVPN protocol or the highly regarded IKEv2 protocol. Both protocols are well-respected in the cybersecurity field for their robust security capabilities, allowing users to surf the internet safely and privately, free from the concerns of unauthorized intrusions or potential data breaches that could jeopardize their personal information.</a:t>
            </a:r>
            <a:endParaRPr lang="en-US" sz="153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704088" y="3108960"/>
            <a:ext cx="3291840" cy="786384"/>
          </a:xfrm>
          <a:prstGeom prst="rect">
            <a:avLst/>
          </a:prstGeom>
        </p:spPr>
      </p:pic>
      <p:pic>
        <p:nvPicPr>
          <p:cNvPr id="5" name="Image 3" descr="preencoded.png">    </p:cNvPr>
          <p:cNvPicPr>
            <a:picLocks noChangeAspect="1"/>
          </p:cNvPicPr>
          <p:nvPr/>
        </p:nvPicPr>
        <p:blipFill>
          <a:blip r:embed="rId4"/>
          <a:stretch>
            <a:fillRect/>
          </a:stretch>
        </p:blipFill>
        <p:spPr>
          <a:xfrm>
            <a:off x="4014216" y="3108960"/>
            <a:ext cx="3291840" cy="786384"/>
          </a:xfrm>
          <a:prstGeom prst="rect">
            <a:avLst/>
          </a:prstGeom>
        </p:spPr>
      </p:pic>
      <p:pic>
        <p:nvPicPr>
          <p:cNvPr id="6" name="Image 4" descr="preencoded.png">    </p:cNvPr>
          <p:cNvPicPr>
            <a:picLocks noChangeAspect="1"/>
          </p:cNvPicPr>
          <p:nvPr/>
        </p:nvPicPr>
        <p:blipFill>
          <a:blip r:embed="rId5"/>
          <a:stretch>
            <a:fillRect/>
          </a:stretch>
        </p:blipFill>
        <p:spPr>
          <a:xfrm>
            <a:off x="7333488" y="3108960"/>
            <a:ext cx="3291840" cy="786384"/>
          </a:xfrm>
          <a:prstGeom prst="rect">
            <a:avLst/>
          </a:prstGeom>
        </p:spPr>
      </p:pic>
      <p:pic>
        <p:nvPicPr>
          <p:cNvPr id="7" name="Image 5" descr="preencoded.png">    </p:cNvPr>
          <p:cNvPicPr>
            <a:picLocks noChangeAspect="1"/>
          </p:cNvPicPr>
          <p:nvPr/>
        </p:nvPicPr>
        <p:blipFill>
          <a:blip r:embed="rId6"/>
          <a:stretch>
            <a:fillRect/>
          </a:stretch>
        </p:blipFill>
        <p:spPr>
          <a:xfrm>
            <a:off x="10652760" y="3108960"/>
            <a:ext cx="3291840" cy="786384"/>
          </a:xfrm>
          <a:prstGeom prst="rect">
            <a:avLst/>
          </a:prstGeom>
        </p:spPr>
      </p:pic>
      <p:sp>
        <p:nvSpPr>
          <p:cNvPr id="8" name="Text 0"/>
          <p:cNvSpPr/>
          <p:nvPr/>
        </p:nvSpPr>
        <p:spPr>
          <a:xfrm>
            <a:off x="685800" y="2267712"/>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Comprehensive Authentication Features</a:t>
            </a:r>
            <a:endParaRPr lang="en-US" sz="3840" dirty="0"/>
          </a:p>
        </p:txBody>
      </p:sp>
      <p:sp>
        <p:nvSpPr>
          <p:cNvPr id="9" name="Text 1"/>
          <p:cNvSpPr/>
          <p:nvPr/>
        </p:nvSpPr>
        <p:spPr>
          <a:xfrm>
            <a:off x="2276856" y="3319272"/>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1</a:t>
            </a:r>
            <a:endParaRPr lang="en-US" sz="1920" dirty="0"/>
          </a:p>
        </p:txBody>
      </p:sp>
      <p:sp>
        <p:nvSpPr>
          <p:cNvPr id="10" name="Text 2"/>
          <p:cNvSpPr/>
          <p:nvPr/>
        </p:nvSpPr>
        <p:spPr>
          <a:xfrm>
            <a:off x="896112" y="4178808"/>
            <a:ext cx="2898648" cy="109728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The GUI collects usernames and passwords securely, ensuring sensitive data is encrypted and protected.</a:t>
            </a:r>
            <a:endParaRPr lang="en-US" sz="1530" dirty="0"/>
          </a:p>
        </p:txBody>
      </p:sp>
      <p:sp>
        <p:nvSpPr>
          <p:cNvPr id="11" name="Text 3"/>
          <p:cNvSpPr/>
          <p:nvPr/>
        </p:nvSpPr>
        <p:spPr>
          <a:xfrm>
            <a:off x="4215384" y="4178808"/>
            <a:ext cx="2898648" cy="109728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Credentials are temporarily stored in vpn-auth.txt, streamlining authentication while prioritizing user security.</a:t>
            </a:r>
            <a:endParaRPr lang="en-US" sz="1530" dirty="0"/>
          </a:p>
        </p:txBody>
      </p:sp>
      <p:sp>
        <p:nvSpPr>
          <p:cNvPr id="12" name="Text 4"/>
          <p:cNvSpPr/>
          <p:nvPr/>
        </p:nvSpPr>
        <p:spPr>
          <a:xfrm>
            <a:off x="5596128" y="3319272"/>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2</a:t>
            </a:r>
            <a:endParaRPr lang="en-US" sz="1920" dirty="0"/>
          </a:p>
        </p:txBody>
      </p:sp>
      <p:sp>
        <p:nvSpPr>
          <p:cNvPr id="13" name="Text 5"/>
          <p:cNvSpPr/>
          <p:nvPr/>
        </p:nvSpPr>
        <p:spPr>
          <a:xfrm>
            <a:off x="7525512" y="4178808"/>
            <a:ext cx="2898648" cy="137160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Credentials are sent to OpenVPN with --auth-user-pass, allowing secure connections without risking user data.</a:t>
            </a:r>
            <a:endParaRPr lang="en-US" sz="1530" dirty="0"/>
          </a:p>
        </p:txBody>
      </p:sp>
      <p:sp>
        <p:nvSpPr>
          <p:cNvPr id="14" name="Text 6"/>
          <p:cNvSpPr/>
          <p:nvPr/>
        </p:nvSpPr>
        <p:spPr>
          <a:xfrm>
            <a:off x="8906256" y="3319272"/>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3</a:t>
            </a:r>
            <a:endParaRPr lang="en-US" sz="1920" dirty="0"/>
          </a:p>
        </p:txBody>
      </p:sp>
      <p:sp>
        <p:nvSpPr>
          <p:cNvPr id="15" name="Text 7"/>
          <p:cNvSpPr/>
          <p:nvPr/>
        </p:nvSpPr>
        <p:spPr>
          <a:xfrm>
            <a:off x="10844784" y="4178808"/>
            <a:ext cx="2898648" cy="137160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After authentication, the temporary file is deleted to remove sensitive info, enhancing user privacy and security.</a:t>
            </a:r>
            <a:endParaRPr lang="en-US" sz="1530" dirty="0"/>
          </a:p>
        </p:txBody>
      </p:sp>
      <p:sp>
        <p:nvSpPr>
          <p:cNvPr id="16" name="Text 8"/>
          <p:cNvSpPr/>
          <p:nvPr/>
        </p:nvSpPr>
        <p:spPr>
          <a:xfrm>
            <a:off x="12225528" y="3319272"/>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4</a:t>
            </a:r>
            <a:endParaRPr lang="en-US" sz="192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56064" y="0"/>
            <a:ext cx="4974336" cy="8238744"/>
          </a:xfrm>
          <a:prstGeom prst="rect">
            <a:avLst/>
          </a:prstGeom>
        </p:spPr>
      </p:pic>
      <p:pic>
        <p:nvPicPr>
          <p:cNvPr id="4" name="Image 2" descr="preencoded.png">    </p:cNvPr>
          <p:cNvPicPr>
            <a:picLocks noChangeAspect="1"/>
          </p:cNvPicPr>
          <p:nvPr/>
        </p:nvPicPr>
        <p:blipFill>
          <a:blip r:embed="rId3"/>
          <a:stretch>
            <a:fillRect/>
          </a:stretch>
        </p:blipFill>
        <p:spPr>
          <a:xfrm>
            <a:off x="685800" y="2907792"/>
            <a:ext cx="420624" cy="420624"/>
          </a:xfrm>
          <a:prstGeom prst="rect">
            <a:avLst/>
          </a:prstGeom>
        </p:spPr>
      </p:pic>
      <p:pic>
        <p:nvPicPr>
          <p:cNvPr id="5" name="Image 3" descr="preencoded.png">    </p:cNvPr>
          <p:cNvPicPr>
            <a:picLocks noChangeAspect="1"/>
          </p:cNvPicPr>
          <p:nvPr/>
        </p:nvPicPr>
        <p:blipFill>
          <a:blip r:embed="rId4"/>
          <a:stretch>
            <a:fillRect/>
          </a:stretch>
        </p:blipFill>
        <p:spPr>
          <a:xfrm>
            <a:off x="685800" y="3950208"/>
            <a:ext cx="420624" cy="420624"/>
          </a:xfrm>
          <a:prstGeom prst="rect">
            <a:avLst/>
          </a:prstGeom>
        </p:spPr>
      </p:pic>
      <p:pic>
        <p:nvPicPr>
          <p:cNvPr id="6" name="Image 4" descr="preencoded.png">    </p:cNvPr>
          <p:cNvPicPr>
            <a:picLocks noChangeAspect="1"/>
          </p:cNvPicPr>
          <p:nvPr/>
        </p:nvPicPr>
        <p:blipFill>
          <a:blip r:embed="rId5"/>
          <a:stretch>
            <a:fillRect/>
          </a:stretch>
        </p:blipFill>
        <p:spPr>
          <a:xfrm>
            <a:off x="685800" y="5257800"/>
            <a:ext cx="420624" cy="420624"/>
          </a:xfrm>
          <a:prstGeom prst="rect">
            <a:avLst/>
          </a:prstGeom>
        </p:spPr>
      </p:pic>
      <p:sp>
        <p:nvSpPr>
          <p:cNvPr id="7" name="Text 0"/>
          <p:cNvSpPr/>
          <p:nvPr/>
        </p:nvSpPr>
        <p:spPr>
          <a:xfrm>
            <a:off x="685800" y="1883664"/>
            <a:ext cx="8293608" cy="612648"/>
          </a:xfrm>
          <a:prstGeom prst="rect">
            <a:avLst/>
          </a:prstGeom>
          <a:noFill/>
          <a:ln/>
        </p:spPr>
        <p:txBody>
          <a:bodyPr wrap="none" lIns="0" tIns="0" rIns="0" bIns="0" rtlCol="0" anchor="ctr"/>
          <a:lstStyle/>
          <a:p>
            <a:pPr algn="l" indent="0" marL="0">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Essential Security Practices</a:t>
            </a:r>
            <a:endParaRPr lang="en-US" sz="3840" dirty="0"/>
          </a:p>
        </p:txBody>
      </p:sp>
      <p:sp>
        <p:nvSpPr>
          <p:cNvPr id="8" name="Text 1"/>
          <p:cNvSpPr/>
          <p:nvPr/>
        </p:nvSpPr>
        <p:spPr>
          <a:xfrm>
            <a:off x="822960" y="2944368"/>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1</a:t>
            </a:r>
            <a:endParaRPr lang="en-US" sz="1920" dirty="0"/>
          </a:p>
        </p:txBody>
      </p:sp>
      <p:sp>
        <p:nvSpPr>
          <p:cNvPr id="9" name="Text 2"/>
          <p:cNvSpPr/>
          <p:nvPr/>
        </p:nvSpPr>
        <p:spPr>
          <a:xfrm>
            <a:off x="1335024" y="2953512"/>
            <a:ext cx="7635240" cy="54864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It is crucial to ensure that credentials are not hardcoded in the codebase, as this practice can lead to significant security vulnerabilities and unauthorized access.</a:t>
            </a:r>
            <a:endParaRPr lang="en-US" sz="1530" dirty="0"/>
          </a:p>
        </p:txBody>
      </p:sp>
      <p:sp>
        <p:nvSpPr>
          <p:cNvPr id="10" name="Text 3"/>
          <p:cNvSpPr/>
          <p:nvPr/>
        </p:nvSpPr>
        <p:spPr>
          <a:xfrm>
            <a:off x="822960" y="3977640"/>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2</a:t>
            </a:r>
            <a:endParaRPr lang="en-US" sz="1920" dirty="0"/>
          </a:p>
        </p:txBody>
      </p:sp>
      <p:sp>
        <p:nvSpPr>
          <p:cNvPr id="11" name="Text 4"/>
          <p:cNvSpPr/>
          <p:nvPr/>
        </p:nvSpPr>
        <p:spPr>
          <a:xfrm>
            <a:off x="1335024" y="3986784"/>
            <a:ext cx="7635240" cy="82296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Providing an option to extend functionality with an encrypted credential store not only enhances security but also ensures sensitive information is safely managed and less susceptible to breaches.</a:t>
            </a:r>
            <a:endParaRPr lang="en-US" sz="1530" dirty="0"/>
          </a:p>
        </p:txBody>
      </p:sp>
      <p:sp>
        <p:nvSpPr>
          <p:cNvPr id="12" name="Text 5"/>
          <p:cNvSpPr/>
          <p:nvPr/>
        </p:nvSpPr>
        <p:spPr>
          <a:xfrm>
            <a:off x="822960" y="5294376"/>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3</a:t>
            </a:r>
            <a:endParaRPr lang="en-US" sz="1920" dirty="0"/>
          </a:p>
        </p:txBody>
      </p:sp>
      <p:sp>
        <p:nvSpPr>
          <p:cNvPr id="13" name="Text 6"/>
          <p:cNvSpPr/>
          <p:nvPr/>
        </p:nvSpPr>
        <p:spPr>
          <a:xfrm>
            <a:off x="1335024" y="5303520"/>
            <a:ext cx="7635240" cy="82296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The use of the auth-nocache flag in OpenVPN is vital as it ensures that sensitive authentication data is not cached in memory, thereby maintaining a higher level of memory safety and reducing the risk of exposure.</a:t>
            </a:r>
            <a:endParaRPr lang="en-US" sz="153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sp>
        <p:nvSpPr>
          <p:cNvPr id="4" name="Text 0"/>
          <p:cNvSpPr/>
          <p:nvPr/>
        </p:nvSpPr>
        <p:spPr>
          <a:xfrm>
            <a:off x="5660136" y="1984248"/>
            <a:ext cx="8293608" cy="1225296"/>
          </a:xfrm>
          <a:prstGeom prst="rect">
            <a:avLst/>
          </a:prstGeom>
          <a:noFill/>
          <a:ln/>
        </p:spPr>
        <p:txBody>
          <a:bodyPr wrap="square" lIns="0" tIns="0" rIns="0" bIns="0" rtlCol="0" anchor="ctr"/>
          <a:lstStyle/>
          <a:p>
            <a:pPr algn="l" indent="0" marL="0">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9. Comprehensive Logging Mechanism</a:t>
            </a:r>
            <a:endParaRPr lang="en-US" sz="3840" dirty="0"/>
          </a:p>
        </p:txBody>
      </p:sp>
      <p:sp>
        <p:nvSpPr>
          <p:cNvPr id="5" name="Text 1"/>
          <p:cNvSpPr/>
          <p:nvPr/>
        </p:nvSpPr>
        <p:spPr>
          <a:xfrm>
            <a:off x="5660136" y="3419856"/>
            <a:ext cx="8293608" cy="493776"/>
          </a:xfrm>
          <a:prstGeom prst="rect">
            <a:avLst/>
          </a:prstGeom>
          <a:noFill/>
          <a:ln/>
        </p:spPr>
        <p:txBody>
          <a:bodyPr wrap="none" lIns="0" tIns="0" rIns="0" bIns="0" rtlCol="0" anchor="ctr"/>
          <a:lstStyle/>
          <a:p>
            <a:pPr algn="l" indent="0" marL="0">
              <a:lnSpc>
                <a:spcPts val="3840"/>
              </a:lnSpc>
              <a:buNone/>
            </a:pPr>
            <a:r>
              <a:rPr lang="en-US" sz="3070" dirty="0">
                <a:solidFill>
                  <a:srgbClr val="F5F5F5"/>
                </a:solidFill>
                <a:latin typeface="思源黑体-思源黑体-Regular" pitchFamily="34" charset="0"/>
                <a:ea typeface="思源黑体-思源黑体-Regular" pitchFamily="34" charset="-122"/>
                <a:cs typeface="思源黑体-思源黑体-Regular" pitchFamily="34" charset="-120"/>
              </a:rPr>
              <a:t>Advanced and Robust Logging Features</a:t>
            </a:r>
            <a:endParaRPr lang="en-US" sz="3070" dirty="0"/>
          </a:p>
        </p:txBody>
      </p:sp>
      <p:sp>
        <p:nvSpPr>
          <p:cNvPr id="6" name="Text 2"/>
          <p:cNvSpPr/>
          <p:nvPr/>
        </p:nvSpPr>
        <p:spPr>
          <a:xfrm>
            <a:off x="5660136" y="4133088"/>
            <a:ext cx="8293608" cy="1911096"/>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This system boasts a meticulously crafted and intricately designed logging mechanism, which stands out for its robustness and reliability. This logging mechanism is not just an afterthought; it is seamlessly woven into every component of the system. As a result, it significantly boosts the efficiency and effectiveness of debugging and auditing processes. The performance achieved through this implementation is not just high; it reaches exceptional levels, making it an invaluable tool for system administrators and developers alike.</a:t>
            </a:r>
            <a:endParaRPr lang="en-US" sz="153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1664208" y="2907792"/>
            <a:ext cx="1152144" cy="1152144"/>
          </a:xfrm>
          <a:prstGeom prst="rect">
            <a:avLst/>
          </a:prstGeom>
        </p:spPr>
      </p:pic>
      <p:pic>
        <p:nvPicPr>
          <p:cNvPr id="4" name="Image 2" descr="preencoded.png">    </p:cNvPr>
          <p:cNvPicPr>
            <a:picLocks noChangeAspect="1"/>
          </p:cNvPicPr>
          <p:nvPr/>
        </p:nvPicPr>
        <p:blipFill>
          <a:blip r:embed="rId3"/>
          <a:stretch>
            <a:fillRect/>
          </a:stretch>
        </p:blipFill>
        <p:spPr>
          <a:xfrm>
            <a:off x="5047488" y="2907792"/>
            <a:ext cx="1152144" cy="1152144"/>
          </a:xfrm>
          <a:prstGeom prst="rect">
            <a:avLst/>
          </a:prstGeom>
        </p:spPr>
      </p:pic>
      <p:pic>
        <p:nvPicPr>
          <p:cNvPr id="5" name="Image 3" descr="preencoded.png">    </p:cNvPr>
          <p:cNvPicPr>
            <a:picLocks noChangeAspect="1"/>
          </p:cNvPicPr>
          <p:nvPr/>
        </p:nvPicPr>
        <p:blipFill>
          <a:blip r:embed="rId4"/>
          <a:stretch>
            <a:fillRect/>
          </a:stretch>
        </p:blipFill>
        <p:spPr>
          <a:xfrm>
            <a:off x="8439912" y="2907792"/>
            <a:ext cx="1152144" cy="1152144"/>
          </a:xfrm>
          <a:prstGeom prst="rect">
            <a:avLst/>
          </a:prstGeom>
        </p:spPr>
      </p:pic>
      <p:pic>
        <p:nvPicPr>
          <p:cNvPr id="6" name="Image 4" descr="preencoded.png">    </p:cNvPr>
          <p:cNvPicPr>
            <a:picLocks noChangeAspect="1"/>
          </p:cNvPicPr>
          <p:nvPr/>
        </p:nvPicPr>
        <p:blipFill>
          <a:blip r:embed="rId5"/>
          <a:stretch>
            <a:fillRect/>
          </a:stretch>
        </p:blipFill>
        <p:spPr>
          <a:xfrm>
            <a:off x="11832336" y="2907792"/>
            <a:ext cx="1152144" cy="1152144"/>
          </a:xfrm>
          <a:prstGeom prst="rect">
            <a:avLst/>
          </a:prstGeom>
        </p:spPr>
      </p:pic>
      <p:sp>
        <p:nvSpPr>
          <p:cNvPr id="7" name="Text 0"/>
          <p:cNvSpPr/>
          <p:nvPr/>
        </p:nvSpPr>
        <p:spPr>
          <a:xfrm>
            <a:off x="685800" y="1965960"/>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System Log Files</a:t>
            </a:r>
            <a:endParaRPr lang="en-US" sz="3840" dirty="0"/>
          </a:p>
        </p:txBody>
      </p:sp>
      <p:sp>
        <p:nvSpPr>
          <p:cNvPr id="8" name="Text 1"/>
          <p:cNvSpPr/>
          <p:nvPr/>
        </p:nvSpPr>
        <p:spPr>
          <a:xfrm>
            <a:off x="795528" y="4251960"/>
            <a:ext cx="2880360" cy="164592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client.log – Contains detailed output of VPN graphical user interface messages and OpenVPN processes, which can help users troubleshoot connection issues.</a:t>
            </a:r>
            <a:endParaRPr lang="en-US" sz="1530" dirty="0"/>
          </a:p>
        </p:txBody>
      </p:sp>
      <p:sp>
        <p:nvSpPr>
          <p:cNvPr id="9" name="Text 2"/>
          <p:cNvSpPr/>
          <p:nvPr/>
        </p:nvSpPr>
        <p:spPr>
          <a:xfrm>
            <a:off x="4187952" y="4251960"/>
            <a:ext cx="2880360" cy="137160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server.log – Logs server-side information when used with a custom proxy, providing in-depth information about how the server processes requests.</a:t>
            </a:r>
            <a:endParaRPr lang="en-US" sz="1530" dirty="0"/>
          </a:p>
        </p:txBody>
      </p:sp>
      <p:sp>
        <p:nvSpPr>
          <p:cNvPr id="10" name="Text 3"/>
          <p:cNvSpPr/>
          <p:nvPr/>
        </p:nvSpPr>
        <p:spPr>
          <a:xfrm>
            <a:off x="7580376" y="4251960"/>
            <a:ext cx="2880360" cy="1911096"/>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response.log – Records summary information about the authentication process or VPN connection results, helping to assess the success rate and security of connections.</a:t>
            </a:r>
            <a:endParaRPr lang="en-US" sz="1530" dirty="0"/>
          </a:p>
        </p:txBody>
      </p:sp>
      <p:sp>
        <p:nvSpPr>
          <p:cNvPr id="11" name="Text 4"/>
          <p:cNvSpPr/>
          <p:nvPr/>
        </p:nvSpPr>
        <p:spPr>
          <a:xfrm>
            <a:off x="10963656" y="4251960"/>
            <a:ext cx="2880360" cy="109728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login_history.txt – Records timestamped login history to facilitate tracking user activity and auditing security events.</a:t>
            </a:r>
            <a:endParaRPr lang="en-US" sz="153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56064" y="0"/>
            <a:ext cx="4974336" cy="8238744"/>
          </a:xfrm>
          <a:prstGeom prst="rect">
            <a:avLst/>
          </a:prstGeom>
        </p:spPr>
      </p:pic>
      <p:sp>
        <p:nvSpPr>
          <p:cNvPr id="4" name="Text 0"/>
          <p:cNvSpPr/>
          <p:nvPr/>
        </p:nvSpPr>
        <p:spPr>
          <a:xfrm>
            <a:off x="685800" y="2276856"/>
            <a:ext cx="8293608" cy="612648"/>
          </a:xfrm>
          <a:prstGeom prst="rect">
            <a:avLst/>
          </a:prstGeom>
          <a:noFill/>
          <a:ln/>
        </p:spPr>
        <p:txBody>
          <a:bodyPr wrap="none" lIns="0" tIns="0" rIns="0" bIns="0" rtlCol="0" anchor="ctr"/>
          <a:lstStyle/>
          <a:p>
            <a:pPr algn="l" indent="0" marL="0">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Logging Strategies Overview</a:t>
            </a:r>
            <a:endParaRPr lang="en-US" sz="3840" dirty="0"/>
          </a:p>
        </p:txBody>
      </p:sp>
      <p:sp>
        <p:nvSpPr>
          <p:cNvPr id="5" name="Text 1"/>
          <p:cNvSpPr/>
          <p:nvPr/>
        </p:nvSpPr>
        <p:spPr>
          <a:xfrm>
            <a:off x="896112" y="3218688"/>
            <a:ext cx="7872984" cy="109728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Every single log entry is meticulously crafted to include essential elements such as a precise timestamp, indicating when the event occurred, the origin or source of the log to ensure traceability, and a detailed message that comprehensively describes the context surrounding the log entry, providing valuable insight for future analysis.</a:t>
            </a:r>
            <a:endParaRPr lang="en-US" sz="1530" dirty="0"/>
          </a:p>
        </p:txBody>
      </p:sp>
      <p:sp>
        <p:nvSpPr>
          <p:cNvPr id="6" name="Text 2"/>
          <p:cNvSpPr/>
          <p:nvPr/>
        </p:nvSpPr>
        <p:spPr>
          <a:xfrm>
            <a:off x="896112" y="4535424"/>
            <a:ext cx="7872984" cy="109728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The graphical user interface (GUI) serves a dual purpose; it not only provides visually appealing representations of data and processes but also effectively conveys crucial status messages that keep users informed about their actions, system performance, and any potential issues that may arise.</a:t>
            </a:r>
            <a:endParaRPr lang="en-US" sz="15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085832"/>
          </a:xfrm>
          <a:prstGeom prst="rect">
            <a:avLst/>
          </a:prstGeom>
        </p:spPr>
      </p:pic>
      <p:pic>
        <p:nvPicPr>
          <p:cNvPr id="3" name="Image 1" descr="preencoded.png">    </p:cNvPr>
          <p:cNvPicPr>
            <a:picLocks noChangeAspect="1"/>
          </p:cNvPicPr>
          <p:nvPr/>
        </p:nvPicPr>
        <p:blipFill>
          <a:blip r:embed="rId2"/>
          <a:stretch>
            <a:fillRect/>
          </a:stretch>
        </p:blipFill>
        <p:spPr>
          <a:xfrm>
            <a:off x="1563624" y="1709928"/>
            <a:ext cx="658368" cy="438912"/>
          </a:xfrm>
          <a:prstGeom prst="rect">
            <a:avLst/>
          </a:prstGeom>
        </p:spPr>
      </p:pic>
      <p:pic>
        <p:nvPicPr>
          <p:cNvPr id="4" name="Image 2" descr="preencoded.png">    </p:cNvPr>
          <p:cNvPicPr>
            <a:picLocks noChangeAspect="1"/>
          </p:cNvPicPr>
          <p:nvPr/>
        </p:nvPicPr>
        <p:blipFill>
          <a:blip r:embed="rId3"/>
          <a:stretch>
            <a:fillRect/>
          </a:stretch>
        </p:blipFill>
        <p:spPr>
          <a:xfrm>
            <a:off x="1563624" y="3776472"/>
            <a:ext cx="658368" cy="438912"/>
          </a:xfrm>
          <a:prstGeom prst="rect">
            <a:avLst/>
          </a:prstGeom>
        </p:spPr>
      </p:pic>
      <p:pic>
        <p:nvPicPr>
          <p:cNvPr id="5" name="Image 3" descr="preencoded.png">    </p:cNvPr>
          <p:cNvPicPr>
            <a:picLocks noChangeAspect="1"/>
          </p:cNvPicPr>
          <p:nvPr/>
        </p:nvPicPr>
        <p:blipFill>
          <a:blip r:embed="rId4"/>
          <a:stretch>
            <a:fillRect/>
          </a:stretch>
        </p:blipFill>
        <p:spPr>
          <a:xfrm>
            <a:off x="4279392" y="1709928"/>
            <a:ext cx="658368" cy="438912"/>
          </a:xfrm>
          <a:prstGeom prst="rect">
            <a:avLst/>
          </a:prstGeom>
        </p:spPr>
      </p:pic>
      <p:pic>
        <p:nvPicPr>
          <p:cNvPr id="6" name="Image 4" descr="preencoded.png">    </p:cNvPr>
          <p:cNvPicPr>
            <a:picLocks noChangeAspect="1"/>
          </p:cNvPicPr>
          <p:nvPr/>
        </p:nvPicPr>
        <p:blipFill>
          <a:blip r:embed="rId5"/>
          <a:stretch>
            <a:fillRect/>
          </a:stretch>
        </p:blipFill>
        <p:spPr>
          <a:xfrm>
            <a:off x="4279392" y="3776472"/>
            <a:ext cx="658368" cy="438912"/>
          </a:xfrm>
          <a:prstGeom prst="rect">
            <a:avLst/>
          </a:prstGeom>
        </p:spPr>
      </p:pic>
      <p:pic>
        <p:nvPicPr>
          <p:cNvPr id="7" name="Image 5" descr="preencoded.png">    </p:cNvPr>
          <p:cNvPicPr>
            <a:picLocks noChangeAspect="1"/>
          </p:cNvPicPr>
          <p:nvPr/>
        </p:nvPicPr>
        <p:blipFill>
          <a:blip r:embed="rId6"/>
          <a:stretch>
            <a:fillRect/>
          </a:stretch>
        </p:blipFill>
        <p:spPr>
          <a:xfrm>
            <a:off x="1563624" y="5833872"/>
            <a:ext cx="658368" cy="438912"/>
          </a:xfrm>
          <a:prstGeom prst="rect">
            <a:avLst/>
          </a:prstGeom>
        </p:spPr>
      </p:pic>
      <p:pic>
        <p:nvPicPr>
          <p:cNvPr id="8" name="Image 6" descr="preencoded.png">    </p:cNvPr>
          <p:cNvPicPr>
            <a:picLocks noChangeAspect="1"/>
          </p:cNvPicPr>
          <p:nvPr/>
        </p:nvPicPr>
        <p:blipFill>
          <a:blip r:embed="rId7"/>
          <a:stretch>
            <a:fillRect/>
          </a:stretch>
        </p:blipFill>
        <p:spPr>
          <a:xfrm>
            <a:off x="6986016" y="1709928"/>
            <a:ext cx="658368" cy="438912"/>
          </a:xfrm>
          <a:prstGeom prst="rect">
            <a:avLst/>
          </a:prstGeom>
        </p:spPr>
      </p:pic>
      <p:pic>
        <p:nvPicPr>
          <p:cNvPr id="9" name="Image 7" descr="preencoded.png">    </p:cNvPr>
          <p:cNvPicPr>
            <a:picLocks noChangeAspect="1"/>
          </p:cNvPicPr>
          <p:nvPr/>
        </p:nvPicPr>
        <p:blipFill>
          <a:blip r:embed="rId8"/>
          <a:stretch>
            <a:fillRect/>
          </a:stretch>
        </p:blipFill>
        <p:spPr>
          <a:xfrm>
            <a:off x="4279392" y="5833872"/>
            <a:ext cx="658368" cy="438912"/>
          </a:xfrm>
          <a:prstGeom prst="rect">
            <a:avLst/>
          </a:prstGeom>
        </p:spPr>
      </p:pic>
      <p:pic>
        <p:nvPicPr>
          <p:cNvPr id="10" name="Image 8" descr="preencoded.png">    </p:cNvPr>
          <p:cNvPicPr>
            <a:picLocks noChangeAspect="1"/>
          </p:cNvPicPr>
          <p:nvPr/>
        </p:nvPicPr>
        <p:blipFill>
          <a:blip r:embed="rId9"/>
          <a:stretch>
            <a:fillRect/>
          </a:stretch>
        </p:blipFill>
        <p:spPr>
          <a:xfrm>
            <a:off x="6986016" y="3776472"/>
            <a:ext cx="658368" cy="438912"/>
          </a:xfrm>
          <a:prstGeom prst="rect">
            <a:avLst/>
          </a:prstGeom>
        </p:spPr>
      </p:pic>
      <p:pic>
        <p:nvPicPr>
          <p:cNvPr id="11" name="Image 9" descr="preencoded.png">    </p:cNvPr>
          <p:cNvPicPr>
            <a:picLocks noChangeAspect="1"/>
          </p:cNvPicPr>
          <p:nvPr/>
        </p:nvPicPr>
        <p:blipFill>
          <a:blip r:embed="rId10"/>
          <a:stretch>
            <a:fillRect/>
          </a:stretch>
        </p:blipFill>
        <p:spPr>
          <a:xfrm>
            <a:off x="1563624" y="7891272"/>
            <a:ext cx="658368" cy="438912"/>
          </a:xfrm>
          <a:prstGeom prst="rect">
            <a:avLst/>
          </a:prstGeom>
        </p:spPr>
      </p:pic>
      <p:pic>
        <p:nvPicPr>
          <p:cNvPr id="12" name="Image 10" descr="preencoded.png">    </p:cNvPr>
          <p:cNvPicPr>
            <a:picLocks noChangeAspect="1"/>
          </p:cNvPicPr>
          <p:nvPr/>
        </p:nvPicPr>
        <p:blipFill>
          <a:blip r:embed="rId11"/>
          <a:stretch>
            <a:fillRect/>
          </a:stretch>
        </p:blipFill>
        <p:spPr>
          <a:xfrm>
            <a:off x="4279392" y="7891272"/>
            <a:ext cx="658368" cy="438912"/>
          </a:xfrm>
          <a:prstGeom prst="rect">
            <a:avLst/>
          </a:prstGeom>
        </p:spPr>
      </p:pic>
      <p:pic>
        <p:nvPicPr>
          <p:cNvPr id="13" name="Image 11" descr="preencoded.png">    </p:cNvPr>
          <p:cNvPicPr>
            <a:picLocks noChangeAspect="1"/>
          </p:cNvPicPr>
          <p:nvPr/>
        </p:nvPicPr>
        <p:blipFill>
          <a:blip r:embed="rId12"/>
          <a:stretch>
            <a:fillRect/>
          </a:stretch>
        </p:blipFill>
        <p:spPr>
          <a:xfrm>
            <a:off x="6986016" y="5833872"/>
            <a:ext cx="658368" cy="438912"/>
          </a:xfrm>
          <a:prstGeom prst="rect">
            <a:avLst/>
          </a:prstGeom>
        </p:spPr>
      </p:pic>
      <p:pic>
        <p:nvPicPr>
          <p:cNvPr id="14" name="Image 12" descr="preencoded.png">    </p:cNvPr>
          <p:cNvPicPr>
            <a:picLocks noChangeAspect="1"/>
          </p:cNvPicPr>
          <p:nvPr/>
        </p:nvPicPr>
        <p:blipFill>
          <a:blip r:embed="rId13"/>
          <a:stretch>
            <a:fillRect/>
          </a:stretch>
        </p:blipFill>
        <p:spPr>
          <a:xfrm>
            <a:off x="9701784" y="1709928"/>
            <a:ext cx="658368" cy="438912"/>
          </a:xfrm>
          <a:prstGeom prst="rect">
            <a:avLst/>
          </a:prstGeom>
        </p:spPr>
      </p:pic>
      <p:pic>
        <p:nvPicPr>
          <p:cNvPr id="15" name="Image 13" descr="preencoded.png">    </p:cNvPr>
          <p:cNvPicPr>
            <a:picLocks noChangeAspect="1"/>
          </p:cNvPicPr>
          <p:nvPr/>
        </p:nvPicPr>
        <p:blipFill>
          <a:blip r:embed="rId14"/>
          <a:stretch>
            <a:fillRect/>
          </a:stretch>
        </p:blipFill>
        <p:spPr>
          <a:xfrm>
            <a:off x="9701784" y="3776472"/>
            <a:ext cx="658368" cy="438912"/>
          </a:xfrm>
          <a:prstGeom prst="rect">
            <a:avLst/>
          </a:prstGeom>
        </p:spPr>
      </p:pic>
      <p:pic>
        <p:nvPicPr>
          <p:cNvPr id="16" name="Image 14" descr="preencoded.png">    </p:cNvPr>
          <p:cNvPicPr>
            <a:picLocks noChangeAspect="1"/>
          </p:cNvPicPr>
          <p:nvPr/>
        </p:nvPicPr>
        <p:blipFill>
          <a:blip r:embed="rId15"/>
          <a:stretch>
            <a:fillRect/>
          </a:stretch>
        </p:blipFill>
        <p:spPr>
          <a:xfrm>
            <a:off x="6986016" y="7891272"/>
            <a:ext cx="658368" cy="438912"/>
          </a:xfrm>
          <a:prstGeom prst="rect">
            <a:avLst/>
          </a:prstGeom>
        </p:spPr>
      </p:pic>
      <p:pic>
        <p:nvPicPr>
          <p:cNvPr id="17" name="Image 15" descr="preencoded.png">    </p:cNvPr>
          <p:cNvPicPr>
            <a:picLocks noChangeAspect="1"/>
          </p:cNvPicPr>
          <p:nvPr/>
        </p:nvPicPr>
        <p:blipFill>
          <a:blip r:embed="rId16"/>
          <a:stretch>
            <a:fillRect/>
          </a:stretch>
        </p:blipFill>
        <p:spPr>
          <a:xfrm>
            <a:off x="9701784" y="5833872"/>
            <a:ext cx="658368" cy="438912"/>
          </a:xfrm>
          <a:prstGeom prst="rect">
            <a:avLst/>
          </a:prstGeom>
        </p:spPr>
      </p:pic>
      <p:pic>
        <p:nvPicPr>
          <p:cNvPr id="18" name="Image 16" descr="preencoded.png">    </p:cNvPr>
          <p:cNvPicPr>
            <a:picLocks noChangeAspect="1"/>
          </p:cNvPicPr>
          <p:nvPr/>
        </p:nvPicPr>
        <p:blipFill>
          <a:blip r:embed="rId17"/>
          <a:stretch>
            <a:fillRect/>
          </a:stretch>
        </p:blipFill>
        <p:spPr>
          <a:xfrm>
            <a:off x="9701784" y="7891272"/>
            <a:ext cx="658368" cy="438912"/>
          </a:xfrm>
          <a:prstGeom prst="rect">
            <a:avLst/>
          </a:prstGeom>
        </p:spPr>
      </p:pic>
      <p:pic>
        <p:nvPicPr>
          <p:cNvPr id="19" name="Image 17" descr="preencoded.png">    </p:cNvPr>
          <p:cNvPicPr>
            <a:picLocks noChangeAspect="1"/>
          </p:cNvPicPr>
          <p:nvPr/>
        </p:nvPicPr>
        <p:blipFill>
          <a:blip r:embed="rId18"/>
          <a:stretch>
            <a:fillRect/>
          </a:stretch>
        </p:blipFill>
        <p:spPr>
          <a:xfrm>
            <a:off x="12417552" y="1709928"/>
            <a:ext cx="658368" cy="438912"/>
          </a:xfrm>
          <a:prstGeom prst="rect">
            <a:avLst/>
          </a:prstGeom>
        </p:spPr>
      </p:pic>
      <p:pic>
        <p:nvPicPr>
          <p:cNvPr id="20" name="Image 18" descr="preencoded.png">    </p:cNvPr>
          <p:cNvPicPr>
            <a:picLocks noChangeAspect="1"/>
          </p:cNvPicPr>
          <p:nvPr/>
        </p:nvPicPr>
        <p:blipFill>
          <a:blip r:embed="rId19"/>
          <a:stretch>
            <a:fillRect/>
          </a:stretch>
        </p:blipFill>
        <p:spPr>
          <a:xfrm>
            <a:off x="12417552" y="3776472"/>
            <a:ext cx="658368" cy="438912"/>
          </a:xfrm>
          <a:prstGeom prst="rect">
            <a:avLst/>
          </a:prstGeom>
        </p:spPr>
      </p:pic>
      <p:pic>
        <p:nvPicPr>
          <p:cNvPr id="21" name="Image 19" descr="preencoded.png">    </p:cNvPr>
          <p:cNvPicPr>
            <a:picLocks noChangeAspect="1"/>
          </p:cNvPicPr>
          <p:nvPr/>
        </p:nvPicPr>
        <p:blipFill>
          <a:blip r:embed="rId20"/>
          <a:stretch>
            <a:fillRect/>
          </a:stretch>
        </p:blipFill>
        <p:spPr>
          <a:xfrm>
            <a:off x="12417552" y="5833872"/>
            <a:ext cx="658368" cy="438912"/>
          </a:xfrm>
          <a:prstGeom prst="rect">
            <a:avLst/>
          </a:prstGeom>
        </p:spPr>
      </p:pic>
      <p:pic>
        <p:nvPicPr>
          <p:cNvPr id="22" name="Image 20" descr="preencoded.png">    </p:cNvPr>
          <p:cNvPicPr>
            <a:picLocks noChangeAspect="1"/>
          </p:cNvPicPr>
          <p:nvPr/>
        </p:nvPicPr>
        <p:blipFill>
          <a:blip r:embed="rId21"/>
          <a:stretch>
            <a:fillRect/>
          </a:stretch>
        </p:blipFill>
        <p:spPr>
          <a:xfrm>
            <a:off x="12417552" y="7891272"/>
            <a:ext cx="658368" cy="438912"/>
          </a:xfrm>
          <a:prstGeom prst="rect">
            <a:avLst/>
          </a:prstGeom>
        </p:spPr>
      </p:pic>
      <p:sp>
        <p:nvSpPr>
          <p:cNvPr id="23" name="Text 0"/>
          <p:cNvSpPr/>
          <p:nvPr/>
        </p:nvSpPr>
        <p:spPr>
          <a:xfrm>
            <a:off x="685800" y="539496"/>
            <a:ext cx="13267944" cy="841248"/>
          </a:xfrm>
          <a:prstGeom prst="rect">
            <a:avLst/>
          </a:prstGeom>
          <a:noFill/>
          <a:ln/>
        </p:spPr>
        <p:txBody>
          <a:bodyPr wrap="none" lIns="0" tIns="0" rIns="0" bIns="0" rtlCol="0" anchor="ctr"/>
          <a:lstStyle/>
          <a:p>
            <a:pPr algn="l" indent="0" marL="0">
              <a:lnSpc>
                <a:spcPts val="6620"/>
              </a:lnSpc>
              <a:buNone/>
            </a:pPr>
            <a:r>
              <a:rPr lang="en-US" sz="5290" dirty="0">
                <a:solidFill>
                  <a:srgbClr val="F5F5F5"/>
                </a:solidFill>
                <a:latin typeface="思源黑体-思源黑体-Regular" pitchFamily="34" charset="0"/>
                <a:ea typeface="思源黑体-思源黑体-Regular" pitchFamily="34" charset="-122"/>
                <a:cs typeface="思源黑体-思源黑体-Regular" pitchFamily="34" charset="-120"/>
              </a:rPr>
              <a:t>CONTENTS</a:t>
            </a:r>
            <a:endParaRPr lang="en-US" sz="5290" dirty="0"/>
          </a:p>
        </p:txBody>
      </p:sp>
      <p:sp>
        <p:nvSpPr>
          <p:cNvPr id="24" name="Text 1"/>
          <p:cNvSpPr/>
          <p:nvPr/>
        </p:nvSpPr>
        <p:spPr>
          <a:xfrm>
            <a:off x="795528" y="2340864"/>
            <a:ext cx="2194560" cy="612648"/>
          </a:xfrm>
          <a:prstGeom prst="rect">
            <a:avLst/>
          </a:prstGeom>
          <a:noFill/>
          <a:ln/>
        </p:spPr>
        <p:txBody>
          <a:bodyPr wrap="squar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1. Project Overview</a:t>
            </a:r>
            <a:endParaRPr lang="en-US" sz="1920" dirty="0"/>
          </a:p>
        </p:txBody>
      </p:sp>
      <p:sp>
        <p:nvSpPr>
          <p:cNvPr id="25" name="Text 2"/>
          <p:cNvSpPr/>
          <p:nvPr/>
        </p:nvSpPr>
        <p:spPr>
          <a:xfrm>
            <a:off x="3511296" y="2340864"/>
            <a:ext cx="2194560" cy="612648"/>
          </a:xfrm>
          <a:prstGeom prst="rect">
            <a:avLst/>
          </a:prstGeom>
          <a:noFill/>
          <a:ln/>
        </p:spPr>
        <p:txBody>
          <a:bodyPr wrap="squar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2. Problem Statement</a:t>
            </a:r>
            <a:endParaRPr lang="en-US" sz="1920" dirty="0"/>
          </a:p>
        </p:txBody>
      </p:sp>
      <p:sp>
        <p:nvSpPr>
          <p:cNvPr id="26" name="Text 3"/>
          <p:cNvSpPr/>
          <p:nvPr/>
        </p:nvSpPr>
        <p:spPr>
          <a:xfrm>
            <a:off x="795528" y="4407408"/>
            <a:ext cx="2194560" cy="310896"/>
          </a:xfrm>
          <a:prstGeom prst="rect">
            <a:avLst/>
          </a:prstGeom>
          <a:noFill/>
          <a:ln/>
        </p:spPr>
        <p:txBody>
          <a:bodyPr wrap="non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6. User Workflow</a:t>
            </a:r>
            <a:endParaRPr lang="en-US" sz="1920" dirty="0"/>
          </a:p>
        </p:txBody>
      </p:sp>
      <p:sp>
        <p:nvSpPr>
          <p:cNvPr id="27" name="Text 4"/>
          <p:cNvSpPr/>
          <p:nvPr/>
        </p:nvSpPr>
        <p:spPr>
          <a:xfrm>
            <a:off x="3511296" y="4407408"/>
            <a:ext cx="2194560" cy="612648"/>
          </a:xfrm>
          <a:prstGeom prst="rect">
            <a:avLst/>
          </a:prstGeom>
          <a:noFill/>
          <a:ln/>
        </p:spPr>
        <p:txBody>
          <a:bodyPr wrap="squar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7. VPN Platform Support</a:t>
            </a:r>
            <a:endParaRPr lang="en-US" sz="1920" dirty="0"/>
          </a:p>
        </p:txBody>
      </p:sp>
      <p:sp>
        <p:nvSpPr>
          <p:cNvPr id="28" name="Text 5"/>
          <p:cNvSpPr/>
          <p:nvPr/>
        </p:nvSpPr>
        <p:spPr>
          <a:xfrm>
            <a:off x="795528" y="6464808"/>
            <a:ext cx="2194560" cy="914400"/>
          </a:xfrm>
          <a:prstGeom prst="rect">
            <a:avLst/>
          </a:prstGeom>
          <a:noFill/>
          <a:ln/>
        </p:spPr>
        <p:txBody>
          <a:bodyPr wrap="squar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11. Execution &amp; Process Handling</a:t>
            </a:r>
            <a:endParaRPr lang="en-US" sz="1920" dirty="0"/>
          </a:p>
        </p:txBody>
      </p:sp>
      <p:sp>
        <p:nvSpPr>
          <p:cNvPr id="29" name="Text 6"/>
          <p:cNvSpPr/>
          <p:nvPr/>
        </p:nvSpPr>
        <p:spPr>
          <a:xfrm>
            <a:off x="6217920" y="2340864"/>
            <a:ext cx="2194560" cy="310896"/>
          </a:xfrm>
          <a:prstGeom prst="rect">
            <a:avLst/>
          </a:prstGeom>
          <a:noFill/>
          <a:ln/>
        </p:spPr>
        <p:txBody>
          <a:bodyPr wrap="non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3. Objectives</a:t>
            </a:r>
            <a:endParaRPr lang="en-US" sz="1920" dirty="0"/>
          </a:p>
        </p:txBody>
      </p:sp>
      <p:sp>
        <p:nvSpPr>
          <p:cNvPr id="30" name="Text 7"/>
          <p:cNvSpPr/>
          <p:nvPr/>
        </p:nvSpPr>
        <p:spPr>
          <a:xfrm>
            <a:off x="3511296" y="6464808"/>
            <a:ext cx="2194560" cy="612648"/>
          </a:xfrm>
          <a:prstGeom prst="rect">
            <a:avLst/>
          </a:prstGeom>
          <a:noFill/>
          <a:ln/>
        </p:spPr>
        <p:txBody>
          <a:bodyPr wrap="squar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12. IP Masking &amp; Browsing</a:t>
            </a:r>
            <a:endParaRPr lang="en-US" sz="1920" dirty="0"/>
          </a:p>
        </p:txBody>
      </p:sp>
      <p:sp>
        <p:nvSpPr>
          <p:cNvPr id="31" name="Text 8"/>
          <p:cNvSpPr/>
          <p:nvPr/>
        </p:nvSpPr>
        <p:spPr>
          <a:xfrm>
            <a:off x="6217920" y="4407408"/>
            <a:ext cx="2194560" cy="914400"/>
          </a:xfrm>
          <a:prstGeom prst="rect">
            <a:avLst/>
          </a:prstGeom>
          <a:noFill/>
          <a:ln/>
        </p:spPr>
        <p:txBody>
          <a:bodyPr wrap="squar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8. Authentication System</a:t>
            </a:r>
            <a:endParaRPr lang="en-US" sz="1920" dirty="0"/>
          </a:p>
        </p:txBody>
      </p:sp>
      <p:sp>
        <p:nvSpPr>
          <p:cNvPr id="32" name="Text 9"/>
          <p:cNvSpPr/>
          <p:nvPr/>
        </p:nvSpPr>
        <p:spPr>
          <a:xfrm>
            <a:off x="795528" y="8522208"/>
            <a:ext cx="2194560" cy="612648"/>
          </a:xfrm>
          <a:prstGeom prst="rect">
            <a:avLst/>
          </a:prstGeom>
          <a:noFill/>
          <a:ln/>
        </p:spPr>
        <p:txBody>
          <a:bodyPr wrap="squar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16. Future Enhancements</a:t>
            </a:r>
            <a:endParaRPr lang="en-US" sz="1920" dirty="0"/>
          </a:p>
        </p:txBody>
      </p:sp>
      <p:sp>
        <p:nvSpPr>
          <p:cNvPr id="33" name="Text 10"/>
          <p:cNvSpPr/>
          <p:nvPr/>
        </p:nvSpPr>
        <p:spPr>
          <a:xfrm>
            <a:off x="6217920" y="6464808"/>
            <a:ext cx="2194560" cy="612648"/>
          </a:xfrm>
          <a:prstGeom prst="rect">
            <a:avLst/>
          </a:prstGeom>
          <a:noFill/>
          <a:ln/>
        </p:spPr>
        <p:txBody>
          <a:bodyPr wrap="squar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13. Testing &amp; Verification</a:t>
            </a:r>
            <a:endParaRPr lang="en-US" sz="1920" dirty="0"/>
          </a:p>
        </p:txBody>
      </p:sp>
      <p:sp>
        <p:nvSpPr>
          <p:cNvPr id="34" name="Text 11"/>
          <p:cNvSpPr/>
          <p:nvPr/>
        </p:nvSpPr>
        <p:spPr>
          <a:xfrm>
            <a:off x="3511296" y="8522208"/>
            <a:ext cx="2194560" cy="612648"/>
          </a:xfrm>
          <a:prstGeom prst="rect">
            <a:avLst/>
          </a:prstGeom>
          <a:noFill/>
          <a:ln/>
        </p:spPr>
        <p:txBody>
          <a:bodyPr wrap="squar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17. Summary &amp; Impact</a:t>
            </a:r>
            <a:endParaRPr lang="en-US" sz="1920" dirty="0"/>
          </a:p>
        </p:txBody>
      </p:sp>
      <p:sp>
        <p:nvSpPr>
          <p:cNvPr id="35" name="Text 12"/>
          <p:cNvSpPr/>
          <p:nvPr/>
        </p:nvSpPr>
        <p:spPr>
          <a:xfrm>
            <a:off x="8933688" y="2340864"/>
            <a:ext cx="2194560" cy="914400"/>
          </a:xfrm>
          <a:prstGeom prst="rect">
            <a:avLst/>
          </a:prstGeom>
          <a:noFill/>
          <a:ln/>
        </p:spPr>
        <p:txBody>
          <a:bodyPr wrap="squar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4. System Architecture Diagram</a:t>
            </a:r>
            <a:endParaRPr lang="en-US" sz="1920" dirty="0"/>
          </a:p>
        </p:txBody>
      </p:sp>
      <p:sp>
        <p:nvSpPr>
          <p:cNvPr id="36" name="Text 13"/>
          <p:cNvSpPr/>
          <p:nvPr/>
        </p:nvSpPr>
        <p:spPr>
          <a:xfrm>
            <a:off x="8933688" y="4407408"/>
            <a:ext cx="2194560" cy="612648"/>
          </a:xfrm>
          <a:prstGeom prst="rect">
            <a:avLst/>
          </a:prstGeom>
          <a:noFill/>
          <a:ln/>
        </p:spPr>
        <p:txBody>
          <a:bodyPr wrap="squar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9. Logging Mechanism</a:t>
            </a:r>
            <a:endParaRPr lang="en-US" sz="1920" dirty="0"/>
          </a:p>
        </p:txBody>
      </p:sp>
      <p:sp>
        <p:nvSpPr>
          <p:cNvPr id="37" name="Text 14"/>
          <p:cNvSpPr/>
          <p:nvPr/>
        </p:nvSpPr>
        <p:spPr>
          <a:xfrm>
            <a:off x="6217920" y="8522208"/>
            <a:ext cx="2194560" cy="914400"/>
          </a:xfrm>
          <a:prstGeom prst="rect">
            <a:avLst/>
          </a:prstGeom>
          <a:noFill/>
          <a:ln/>
        </p:spPr>
        <p:txBody>
          <a:bodyPr wrap="squar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18. Flowchart – User Connection Flow</a:t>
            </a:r>
            <a:endParaRPr lang="en-US" sz="1920" dirty="0"/>
          </a:p>
        </p:txBody>
      </p:sp>
      <p:sp>
        <p:nvSpPr>
          <p:cNvPr id="38" name="Text 15"/>
          <p:cNvSpPr/>
          <p:nvPr/>
        </p:nvSpPr>
        <p:spPr>
          <a:xfrm>
            <a:off x="8933688" y="6464808"/>
            <a:ext cx="2194560" cy="612648"/>
          </a:xfrm>
          <a:prstGeom prst="rect">
            <a:avLst/>
          </a:prstGeom>
          <a:noFill/>
          <a:ln/>
        </p:spPr>
        <p:txBody>
          <a:bodyPr wrap="squar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14. Challenges Faced</a:t>
            </a:r>
            <a:endParaRPr lang="en-US" sz="1920" dirty="0"/>
          </a:p>
        </p:txBody>
      </p:sp>
      <p:sp>
        <p:nvSpPr>
          <p:cNvPr id="39" name="Text 16"/>
          <p:cNvSpPr/>
          <p:nvPr/>
        </p:nvSpPr>
        <p:spPr>
          <a:xfrm>
            <a:off x="11649456" y="2340864"/>
            <a:ext cx="2194560" cy="612648"/>
          </a:xfrm>
          <a:prstGeom prst="rect">
            <a:avLst/>
          </a:prstGeom>
          <a:noFill/>
          <a:ln/>
        </p:spPr>
        <p:txBody>
          <a:bodyPr wrap="squar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5. GUI Design &amp; Interaction</a:t>
            </a:r>
            <a:endParaRPr lang="en-US" sz="1920" dirty="0"/>
          </a:p>
        </p:txBody>
      </p:sp>
      <p:sp>
        <p:nvSpPr>
          <p:cNvPr id="40" name="Text 17"/>
          <p:cNvSpPr/>
          <p:nvPr/>
        </p:nvSpPr>
        <p:spPr>
          <a:xfrm>
            <a:off x="8933688" y="8522208"/>
            <a:ext cx="2194560" cy="612648"/>
          </a:xfrm>
          <a:prstGeom prst="rect">
            <a:avLst/>
          </a:prstGeom>
          <a:noFill/>
          <a:ln/>
        </p:spPr>
        <p:txBody>
          <a:bodyPr wrap="squar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19. Flowchart – Internal Logging</a:t>
            </a:r>
            <a:endParaRPr lang="en-US" sz="1920" dirty="0"/>
          </a:p>
        </p:txBody>
      </p:sp>
      <p:sp>
        <p:nvSpPr>
          <p:cNvPr id="41" name="Text 18"/>
          <p:cNvSpPr/>
          <p:nvPr/>
        </p:nvSpPr>
        <p:spPr>
          <a:xfrm>
            <a:off x="11649456" y="4407408"/>
            <a:ext cx="2194560" cy="612648"/>
          </a:xfrm>
          <a:prstGeom prst="rect">
            <a:avLst/>
          </a:prstGeom>
          <a:noFill/>
          <a:ln/>
        </p:spPr>
        <p:txBody>
          <a:bodyPr wrap="squar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10. Security Features</a:t>
            </a:r>
            <a:endParaRPr lang="en-US" sz="1920" dirty="0"/>
          </a:p>
        </p:txBody>
      </p:sp>
      <p:sp>
        <p:nvSpPr>
          <p:cNvPr id="42" name="Text 19"/>
          <p:cNvSpPr/>
          <p:nvPr/>
        </p:nvSpPr>
        <p:spPr>
          <a:xfrm>
            <a:off x="11649456" y="6464808"/>
            <a:ext cx="2194560" cy="612648"/>
          </a:xfrm>
          <a:prstGeom prst="rect">
            <a:avLst/>
          </a:prstGeom>
          <a:noFill/>
          <a:ln/>
        </p:spPr>
        <p:txBody>
          <a:bodyPr wrap="squar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15. Deployment Plan</a:t>
            </a:r>
            <a:endParaRPr lang="en-US" sz="1920" dirty="0"/>
          </a:p>
        </p:txBody>
      </p:sp>
      <p:sp>
        <p:nvSpPr>
          <p:cNvPr id="43" name="Text 20"/>
          <p:cNvSpPr/>
          <p:nvPr/>
        </p:nvSpPr>
        <p:spPr>
          <a:xfrm>
            <a:off x="11649456" y="8522208"/>
            <a:ext cx="2194560" cy="310896"/>
          </a:xfrm>
          <a:prstGeom prst="rect">
            <a:avLst/>
          </a:prstGeom>
          <a:noFill/>
          <a:ln/>
        </p:spPr>
        <p:txBody>
          <a:bodyPr wrap="non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20. Thank You</a:t>
            </a:r>
            <a:endParaRPr lang="en-US" sz="192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56064" y="0"/>
            <a:ext cx="4974336" cy="8238744"/>
          </a:xfrm>
          <a:prstGeom prst="rect">
            <a:avLst/>
          </a:prstGeom>
        </p:spPr>
      </p:pic>
      <p:sp>
        <p:nvSpPr>
          <p:cNvPr id="4" name="Text 0"/>
          <p:cNvSpPr/>
          <p:nvPr/>
        </p:nvSpPr>
        <p:spPr>
          <a:xfrm>
            <a:off x="685800" y="2423160"/>
            <a:ext cx="8293608" cy="612648"/>
          </a:xfrm>
          <a:prstGeom prst="rect">
            <a:avLst/>
          </a:prstGeom>
          <a:noFill/>
          <a:ln/>
        </p:spPr>
        <p:txBody>
          <a:bodyPr wrap="none" lIns="0" tIns="0" rIns="0" bIns="0" rtlCol="0" anchor="ctr"/>
          <a:lstStyle/>
          <a:p>
            <a:pPr algn="l" indent="0" marL="0">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10. Essential Security Features</a:t>
            </a:r>
            <a:endParaRPr lang="en-US" sz="3840" dirty="0"/>
          </a:p>
        </p:txBody>
      </p:sp>
      <p:sp>
        <p:nvSpPr>
          <p:cNvPr id="5" name="Text 1"/>
          <p:cNvSpPr/>
          <p:nvPr/>
        </p:nvSpPr>
        <p:spPr>
          <a:xfrm>
            <a:off x="685800" y="3255264"/>
            <a:ext cx="8293608" cy="493776"/>
          </a:xfrm>
          <a:prstGeom prst="rect">
            <a:avLst/>
          </a:prstGeom>
          <a:noFill/>
          <a:ln/>
        </p:spPr>
        <p:txBody>
          <a:bodyPr wrap="none" lIns="0" tIns="0" rIns="0" bIns="0" rtlCol="0" anchor="ctr"/>
          <a:lstStyle/>
          <a:p>
            <a:pPr algn="l" indent="0" marL="0">
              <a:lnSpc>
                <a:spcPts val="3840"/>
              </a:lnSpc>
              <a:buNone/>
            </a:pPr>
            <a:r>
              <a:rPr lang="en-US" sz="3070" dirty="0">
                <a:solidFill>
                  <a:srgbClr val="F5F5F5"/>
                </a:solidFill>
                <a:latin typeface="思源黑体-思源黑体-Regular" pitchFamily="34" charset="0"/>
                <a:ea typeface="思源黑体-思源黑体-Regular" pitchFamily="34" charset="-122"/>
                <a:cs typeface="思源黑体-思源黑体-Regular" pitchFamily="34" charset="-120"/>
              </a:rPr>
              <a:t>Robust Multi-Layered Security</a:t>
            </a:r>
            <a:endParaRPr lang="en-US" sz="3070" dirty="0"/>
          </a:p>
        </p:txBody>
      </p:sp>
      <p:sp>
        <p:nvSpPr>
          <p:cNvPr id="6" name="Text 2"/>
          <p:cNvSpPr/>
          <p:nvPr/>
        </p:nvSpPr>
        <p:spPr>
          <a:xfrm>
            <a:off x="685800" y="3959352"/>
            <a:ext cx="8293608" cy="164592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A comprehensive and meticulously organized series of robust security layers work in perfect harmony to guarantee the establishment of safe and secure connections. This intricate framework not only fortifies the integrity of the communication channel but also delivers stringent protection for sensitive data, such as personal information or financial details, throughout its transmission, ensuring that unauthorized access is effectively thwarted.</a:t>
            </a:r>
            <a:endParaRPr lang="en-US" sz="153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1563624" y="3721608"/>
            <a:ext cx="658368" cy="658368"/>
          </a:xfrm>
          <a:prstGeom prst="rect">
            <a:avLst/>
          </a:prstGeom>
        </p:spPr>
      </p:pic>
      <p:pic>
        <p:nvPicPr>
          <p:cNvPr id="5" name="Image 3" descr="preencoded.png">    </p:cNvPr>
          <p:cNvPicPr>
            <a:picLocks noChangeAspect="1"/>
          </p:cNvPicPr>
          <p:nvPr/>
        </p:nvPicPr>
        <p:blipFill>
          <a:blip r:embed="rId4"/>
          <a:stretch>
            <a:fillRect/>
          </a:stretch>
        </p:blipFill>
        <p:spPr>
          <a:xfrm>
            <a:off x="4279392" y="3721608"/>
            <a:ext cx="658368" cy="658368"/>
          </a:xfrm>
          <a:prstGeom prst="rect">
            <a:avLst/>
          </a:prstGeom>
        </p:spPr>
      </p:pic>
      <p:pic>
        <p:nvPicPr>
          <p:cNvPr id="6" name="Image 4" descr="preencoded.png">    </p:cNvPr>
          <p:cNvPicPr>
            <a:picLocks noChangeAspect="1"/>
          </p:cNvPicPr>
          <p:nvPr/>
        </p:nvPicPr>
        <p:blipFill>
          <a:blip r:embed="rId5"/>
          <a:stretch>
            <a:fillRect/>
          </a:stretch>
        </p:blipFill>
        <p:spPr>
          <a:xfrm>
            <a:off x="6986016" y="3721608"/>
            <a:ext cx="658368" cy="658368"/>
          </a:xfrm>
          <a:prstGeom prst="rect">
            <a:avLst/>
          </a:prstGeom>
        </p:spPr>
      </p:pic>
      <p:pic>
        <p:nvPicPr>
          <p:cNvPr id="7" name="Image 5" descr="preencoded.png">    </p:cNvPr>
          <p:cNvPicPr>
            <a:picLocks noChangeAspect="1"/>
          </p:cNvPicPr>
          <p:nvPr/>
        </p:nvPicPr>
        <p:blipFill>
          <a:blip r:embed="rId6"/>
          <a:stretch>
            <a:fillRect/>
          </a:stretch>
        </p:blipFill>
        <p:spPr>
          <a:xfrm>
            <a:off x="9701784" y="3721608"/>
            <a:ext cx="658368" cy="658368"/>
          </a:xfrm>
          <a:prstGeom prst="rect">
            <a:avLst/>
          </a:prstGeom>
        </p:spPr>
      </p:pic>
      <p:pic>
        <p:nvPicPr>
          <p:cNvPr id="8" name="Image 6" descr="preencoded.png">    </p:cNvPr>
          <p:cNvPicPr>
            <a:picLocks noChangeAspect="1"/>
          </p:cNvPicPr>
          <p:nvPr/>
        </p:nvPicPr>
        <p:blipFill>
          <a:blip r:embed="rId7"/>
          <a:stretch>
            <a:fillRect/>
          </a:stretch>
        </p:blipFill>
        <p:spPr>
          <a:xfrm>
            <a:off x="12417552" y="3721608"/>
            <a:ext cx="658368" cy="658368"/>
          </a:xfrm>
          <a:prstGeom prst="rect">
            <a:avLst/>
          </a:prstGeom>
        </p:spPr>
      </p:pic>
      <p:sp>
        <p:nvSpPr>
          <p:cNvPr id="9" name="Text 0"/>
          <p:cNvSpPr/>
          <p:nvPr/>
        </p:nvSpPr>
        <p:spPr>
          <a:xfrm>
            <a:off x="685800" y="2788920"/>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Security Layers</a:t>
            </a:r>
            <a:endParaRPr lang="en-US" sz="3840" dirty="0"/>
          </a:p>
        </p:txBody>
      </p:sp>
      <p:sp>
        <p:nvSpPr>
          <p:cNvPr id="10" name="Text 1"/>
          <p:cNvSpPr/>
          <p:nvPr/>
        </p:nvSpPr>
        <p:spPr>
          <a:xfrm>
            <a:off x="795528" y="4581144"/>
            <a:ext cx="2194560" cy="54864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TLS/SSL encryption via OpenVPN</a:t>
            </a:r>
            <a:endParaRPr lang="en-US" sz="1530" dirty="0"/>
          </a:p>
        </p:txBody>
      </p:sp>
      <p:sp>
        <p:nvSpPr>
          <p:cNvPr id="11" name="Text 2"/>
          <p:cNvSpPr/>
          <p:nvPr/>
        </p:nvSpPr>
        <p:spPr>
          <a:xfrm>
            <a:off x="3511296" y="4581144"/>
            <a:ext cx="2194560" cy="54864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Encrypted OpenVPN tunnels</a:t>
            </a:r>
            <a:endParaRPr lang="en-US" sz="1530" dirty="0"/>
          </a:p>
        </p:txBody>
      </p:sp>
      <p:sp>
        <p:nvSpPr>
          <p:cNvPr id="12" name="Text 3"/>
          <p:cNvSpPr/>
          <p:nvPr/>
        </p:nvSpPr>
        <p:spPr>
          <a:xfrm>
            <a:off x="6217920" y="4581144"/>
            <a:ext cx="2194560" cy="54864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Username/password not stored persistently</a:t>
            </a:r>
            <a:endParaRPr lang="en-US" sz="1530" dirty="0"/>
          </a:p>
        </p:txBody>
      </p:sp>
      <p:sp>
        <p:nvSpPr>
          <p:cNvPr id="13" name="Text 4"/>
          <p:cNvSpPr/>
          <p:nvPr/>
        </p:nvSpPr>
        <p:spPr>
          <a:xfrm>
            <a:off x="8933688" y="4581144"/>
            <a:ext cx="2194560" cy="54864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Real IP masked during browsing</a:t>
            </a:r>
            <a:endParaRPr lang="en-US" sz="1530" dirty="0"/>
          </a:p>
        </p:txBody>
      </p:sp>
      <p:sp>
        <p:nvSpPr>
          <p:cNvPr id="14" name="Text 5"/>
          <p:cNvSpPr/>
          <p:nvPr/>
        </p:nvSpPr>
        <p:spPr>
          <a:xfrm>
            <a:off x="11649456" y="4581144"/>
            <a:ext cx="2194560" cy="54864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No DNS or WebRTC leaks (verified)</a:t>
            </a:r>
            <a:endParaRPr lang="en-US" sz="153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2203704" y="3703320"/>
            <a:ext cx="1207008" cy="1207008"/>
          </a:xfrm>
          <a:prstGeom prst="rect">
            <a:avLst/>
          </a:prstGeom>
        </p:spPr>
      </p:pic>
      <p:pic>
        <p:nvPicPr>
          <p:cNvPr id="4" name="Image 2" descr="preencoded.png">    </p:cNvPr>
          <p:cNvPicPr>
            <a:picLocks noChangeAspect="1"/>
          </p:cNvPicPr>
          <p:nvPr/>
        </p:nvPicPr>
        <p:blipFill>
          <a:blip r:embed="rId3"/>
          <a:stretch>
            <a:fillRect/>
          </a:stretch>
        </p:blipFill>
        <p:spPr>
          <a:xfrm>
            <a:off x="6793992" y="3703320"/>
            <a:ext cx="1051560" cy="1207008"/>
          </a:xfrm>
          <a:prstGeom prst="rect">
            <a:avLst/>
          </a:prstGeom>
        </p:spPr>
      </p:pic>
      <p:pic>
        <p:nvPicPr>
          <p:cNvPr id="5" name="Image 3" descr="preencoded.png">    </p:cNvPr>
          <p:cNvPicPr>
            <a:picLocks noChangeAspect="1"/>
          </p:cNvPicPr>
          <p:nvPr/>
        </p:nvPicPr>
        <p:blipFill>
          <a:blip r:embed="rId4"/>
          <a:stretch>
            <a:fillRect/>
          </a:stretch>
        </p:blipFill>
        <p:spPr>
          <a:xfrm>
            <a:off x="11237976" y="3703320"/>
            <a:ext cx="1207008" cy="1207008"/>
          </a:xfrm>
          <a:prstGeom prst="rect">
            <a:avLst/>
          </a:prstGeom>
        </p:spPr>
      </p:pic>
      <p:sp>
        <p:nvSpPr>
          <p:cNvPr id="6" name="Text 0"/>
          <p:cNvSpPr/>
          <p:nvPr/>
        </p:nvSpPr>
        <p:spPr>
          <a:xfrm>
            <a:off x="685800" y="2761488"/>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Future Additions</a:t>
            </a:r>
            <a:endParaRPr lang="en-US" sz="3840" dirty="0"/>
          </a:p>
        </p:txBody>
      </p:sp>
      <p:sp>
        <p:nvSpPr>
          <p:cNvPr id="7" name="Text 1"/>
          <p:cNvSpPr/>
          <p:nvPr/>
        </p:nvSpPr>
        <p:spPr>
          <a:xfrm>
            <a:off x="795528" y="5093208"/>
            <a:ext cx="4005072" cy="274320"/>
          </a:xfrm>
          <a:prstGeom prst="rect">
            <a:avLst/>
          </a:prstGeom>
          <a:noFill/>
          <a:ln/>
        </p:spPr>
        <p:txBody>
          <a:bodyPr wrap="non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Kill switch</a:t>
            </a:r>
            <a:endParaRPr lang="en-US" sz="1530" dirty="0"/>
          </a:p>
        </p:txBody>
      </p:sp>
      <p:sp>
        <p:nvSpPr>
          <p:cNvPr id="8" name="Text 2"/>
          <p:cNvSpPr/>
          <p:nvPr/>
        </p:nvSpPr>
        <p:spPr>
          <a:xfrm>
            <a:off x="5321808" y="5093208"/>
            <a:ext cx="4005072" cy="274320"/>
          </a:xfrm>
          <a:prstGeom prst="rect">
            <a:avLst/>
          </a:prstGeom>
          <a:noFill/>
          <a:ln/>
        </p:spPr>
        <p:txBody>
          <a:bodyPr wrap="non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Encrypted credential manager</a:t>
            </a:r>
            <a:endParaRPr lang="en-US" sz="1530" dirty="0"/>
          </a:p>
        </p:txBody>
      </p:sp>
      <p:sp>
        <p:nvSpPr>
          <p:cNvPr id="9" name="Text 3"/>
          <p:cNvSpPr/>
          <p:nvPr/>
        </p:nvSpPr>
        <p:spPr>
          <a:xfrm>
            <a:off x="9838944" y="5093208"/>
            <a:ext cx="4005072" cy="274320"/>
          </a:xfrm>
          <a:prstGeom prst="rect">
            <a:avLst/>
          </a:prstGeom>
          <a:noFill/>
          <a:ln/>
        </p:spPr>
        <p:txBody>
          <a:bodyPr wrap="non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OTP/MFA</a:t>
            </a:r>
            <a:endParaRPr lang="en-US" sz="153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sp>
        <p:nvSpPr>
          <p:cNvPr id="4" name="Text 0"/>
          <p:cNvSpPr/>
          <p:nvPr/>
        </p:nvSpPr>
        <p:spPr>
          <a:xfrm>
            <a:off x="5660136" y="2423160"/>
            <a:ext cx="8293608" cy="612648"/>
          </a:xfrm>
          <a:prstGeom prst="rect">
            <a:avLst/>
          </a:prstGeom>
          <a:noFill/>
          <a:ln/>
        </p:spPr>
        <p:txBody>
          <a:bodyPr wrap="none" lIns="0" tIns="0" rIns="0" bIns="0" rtlCol="0" anchor="ctr"/>
          <a:lstStyle/>
          <a:p>
            <a:pPr algn="l" indent="0" marL="0">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11. Execution &amp; Process Handling</a:t>
            </a:r>
            <a:endParaRPr lang="en-US" sz="3840" dirty="0"/>
          </a:p>
        </p:txBody>
      </p:sp>
      <p:sp>
        <p:nvSpPr>
          <p:cNvPr id="5" name="Text 1"/>
          <p:cNvSpPr/>
          <p:nvPr/>
        </p:nvSpPr>
        <p:spPr>
          <a:xfrm>
            <a:off x="5660136" y="3255264"/>
            <a:ext cx="8293608" cy="493776"/>
          </a:xfrm>
          <a:prstGeom prst="rect">
            <a:avLst/>
          </a:prstGeom>
          <a:noFill/>
          <a:ln/>
        </p:spPr>
        <p:txBody>
          <a:bodyPr wrap="none" lIns="0" tIns="0" rIns="0" bIns="0" rtlCol="0" anchor="ctr"/>
          <a:lstStyle/>
          <a:p>
            <a:pPr algn="l" indent="0" marL="0">
              <a:lnSpc>
                <a:spcPts val="3840"/>
              </a:lnSpc>
              <a:buNone/>
            </a:pPr>
            <a:r>
              <a:rPr lang="en-US" sz="3070" dirty="0">
                <a:solidFill>
                  <a:srgbClr val="F5F5F5"/>
                </a:solidFill>
                <a:latin typeface="思源黑体-思源黑体-Regular" pitchFamily="34" charset="0"/>
                <a:ea typeface="思源黑体-思源黑体-Regular" pitchFamily="34" charset="-122"/>
                <a:cs typeface="思源黑体-思源黑体-Regular" pitchFamily="34" charset="-120"/>
              </a:rPr>
              <a:t>Process Launch</a:t>
            </a:r>
            <a:endParaRPr lang="en-US" sz="3070" dirty="0"/>
          </a:p>
        </p:txBody>
      </p:sp>
      <p:sp>
        <p:nvSpPr>
          <p:cNvPr id="6" name="Text 2"/>
          <p:cNvSpPr/>
          <p:nvPr/>
        </p:nvSpPr>
        <p:spPr>
          <a:xfrm>
            <a:off x="5660136" y="3959352"/>
            <a:ext cx="8293608" cy="164592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Launching OpenVPN is achieved by utilizing Java's ProcessBuilder, an incredibly robust and versatile tool designed to streamline the process. This tool not only allows for the dynamic configuration of various file paths but also enhances the management of system resources. Moreover, it enables comprehensive log capturing, which plays a crucial role in effective monitoring and debugging, ensuring that any issues can be promptly identified and addressed.</a:t>
            </a:r>
            <a:endParaRPr lang="en-US" sz="153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685800" y="3703320"/>
            <a:ext cx="13267944" cy="612648"/>
          </a:xfrm>
          <a:prstGeom prst="rect">
            <a:avLst/>
          </a:prstGeom>
          <a:noFill/>
          <a:ln/>
        </p:spPr>
        <p:txBody>
          <a:bodyPr wrap="none" lIns="0" tIns="0" rIns="0" bIns="0" rtlCol="0" anchor="ctr"/>
          <a:lstStyle/>
          <a:p>
            <a:pPr algn="ctr" indent="0" marL="0">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Thank You</a:t>
            </a:r>
            <a:endParaRPr lang="en-US" sz="384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685800" y="2002536"/>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1. Project Overview</a:t>
            </a:r>
            <a:endParaRPr lang="en-US" sz="3840" dirty="0"/>
          </a:p>
        </p:txBody>
      </p:sp>
      <p:sp>
        <p:nvSpPr>
          <p:cNvPr id="5" name="Text 1"/>
          <p:cNvSpPr/>
          <p:nvPr/>
        </p:nvSpPr>
        <p:spPr>
          <a:xfrm>
            <a:off x="896112" y="2944368"/>
            <a:ext cx="6217920" cy="310896"/>
          </a:xfrm>
          <a:prstGeom prst="rect">
            <a:avLst/>
          </a:prstGeom>
          <a:noFill/>
          <a:ln/>
        </p:spPr>
        <p:txBody>
          <a:bodyPr wrap="none" lIns="0" tIns="0" rIns="0" bIns="0" rtlCol="0" anchor="ctr"/>
          <a:lstStyle/>
          <a:p>
            <a:pPr algn="l"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Introduction</a:t>
            </a:r>
            <a:endParaRPr lang="en-US" sz="1920" dirty="0"/>
          </a:p>
        </p:txBody>
      </p:sp>
      <p:sp>
        <p:nvSpPr>
          <p:cNvPr id="6" name="Text 2"/>
          <p:cNvSpPr/>
          <p:nvPr/>
        </p:nvSpPr>
        <p:spPr>
          <a:xfrm>
            <a:off x="896112" y="3364992"/>
            <a:ext cx="6217920" cy="54864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This project presents a secure, cross-platform Virtual Private Network (VPN) solution.</a:t>
            </a:r>
            <a:endParaRPr lang="en-US" sz="1530" dirty="0"/>
          </a:p>
        </p:txBody>
      </p:sp>
      <p:sp>
        <p:nvSpPr>
          <p:cNvPr id="7" name="Text 3"/>
          <p:cNvSpPr/>
          <p:nvPr/>
        </p:nvSpPr>
        <p:spPr>
          <a:xfrm>
            <a:off x="896112" y="4032504"/>
            <a:ext cx="6217920" cy="54864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Built using Java for the GUI and core logic, it seamlessly integrates OpenVPN for tunneling and IP masking.</a:t>
            </a:r>
            <a:endParaRPr lang="en-US" sz="1530" dirty="0"/>
          </a:p>
        </p:txBody>
      </p:sp>
      <p:sp>
        <p:nvSpPr>
          <p:cNvPr id="8" name="Text 4"/>
          <p:cNvSpPr/>
          <p:nvPr/>
        </p:nvSpPr>
        <p:spPr>
          <a:xfrm>
            <a:off x="896112" y="4690872"/>
            <a:ext cx="6217920" cy="54864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The application supports five platforms: Windows, macOS, Linux, Android, and iOS.</a:t>
            </a:r>
            <a:endParaRPr lang="en-US" sz="1530" dirty="0"/>
          </a:p>
        </p:txBody>
      </p:sp>
      <p:sp>
        <p:nvSpPr>
          <p:cNvPr id="9" name="Text 5"/>
          <p:cNvSpPr/>
          <p:nvPr/>
        </p:nvSpPr>
        <p:spPr>
          <a:xfrm>
            <a:off x="896112" y="5358384"/>
            <a:ext cx="6217920" cy="54864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Provides user authentication, server configuration selection, and logging—all within a unified GUI.</a:t>
            </a:r>
            <a:endParaRPr lang="en-US" sz="1530" dirty="0"/>
          </a:p>
        </p:txBody>
      </p:sp>
      <p:sp>
        <p:nvSpPr>
          <p:cNvPr id="10" name="Text 6"/>
          <p:cNvSpPr/>
          <p:nvPr/>
        </p:nvSpPr>
        <p:spPr>
          <a:xfrm>
            <a:off x="7525512" y="2944368"/>
            <a:ext cx="6217920" cy="310896"/>
          </a:xfrm>
          <a:prstGeom prst="rect">
            <a:avLst/>
          </a:prstGeom>
          <a:noFill/>
          <a:ln/>
        </p:spPr>
        <p:txBody>
          <a:bodyPr wrap="none" lIns="0" tIns="0" rIns="0" bIns="0" rtlCol="0" anchor="ctr"/>
          <a:lstStyle/>
          <a:p>
            <a:pPr algn="l"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Key Features</a:t>
            </a:r>
            <a:endParaRPr lang="en-US" sz="1920" dirty="0"/>
          </a:p>
        </p:txBody>
      </p:sp>
      <p:sp>
        <p:nvSpPr>
          <p:cNvPr id="11" name="Text 7"/>
          <p:cNvSpPr/>
          <p:nvPr/>
        </p:nvSpPr>
        <p:spPr>
          <a:xfrm>
            <a:off x="7525512" y="3364992"/>
            <a:ext cx="6217920" cy="274320"/>
          </a:xfrm>
          <a:prstGeom prst="rect">
            <a:avLst/>
          </a:prstGeom>
          <a:noFill/>
          <a:ln/>
        </p:spPr>
        <p:txBody>
          <a:bodyPr wrap="non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Java-based desktop VPN client</a:t>
            </a:r>
            <a:endParaRPr lang="en-US" sz="1530" dirty="0"/>
          </a:p>
        </p:txBody>
      </p:sp>
      <p:sp>
        <p:nvSpPr>
          <p:cNvPr id="12" name="Text 8"/>
          <p:cNvSpPr/>
          <p:nvPr/>
        </p:nvSpPr>
        <p:spPr>
          <a:xfrm>
            <a:off x="7525512" y="3758184"/>
            <a:ext cx="6217920" cy="274320"/>
          </a:xfrm>
          <a:prstGeom prst="rect">
            <a:avLst/>
          </a:prstGeom>
          <a:noFill/>
          <a:ln/>
        </p:spPr>
        <p:txBody>
          <a:bodyPr wrap="non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OpenVPN integration with full GUI control</a:t>
            </a:r>
            <a:endParaRPr lang="en-US" sz="1530" dirty="0"/>
          </a:p>
        </p:txBody>
      </p:sp>
      <p:sp>
        <p:nvSpPr>
          <p:cNvPr id="13" name="Text 9"/>
          <p:cNvSpPr/>
          <p:nvPr/>
        </p:nvSpPr>
        <p:spPr>
          <a:xfrm>
            <a:off x="7525512" y="4151376"/>
            <a:ext cx="6217920" cy="54864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Supports Android, iOS, Linux, Windows, macOS configuration files</a:t>
            </a:r>
            <a:endParaRPr lang="en-US" sz="1530" dirty="0"/>
          </a:p>
        </p:txBody>
      </p:sp>
      <p:sp>
        <p:nvSpPr>
          <p:cNvPr id="14" name="Text 10"/>
          <p:cNvSpPr/>
          <p:nvPr/>
        </p:nvSpPr>
        <p:spPr>
          <a:xfrm>
            <a:off x="7525512" y="4809744"/>
            <a:ext cx="6217920" cy="274320"/>
          </a:xfrm>
          <a:prstGeom prst="rect">
            <a:avLst/>
          </a:prstGeom>
          <a:noFill/>
          <a:ln/>
        </p:spPr>
        <p:txBody>
          <a:bodyPr wrap="non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Platform-agnostic VPN configuration</a:t>
            </a:r>
            <a:endParaRPr lang="en-US" sz="1530" dirty="0"/>
          </a:p>
        </p:txBody>
      </p:sp>
      <p:sp>
        <p:nvSpPr>
          <p:cNvPr id="15" name="Text 11"/>
          <p:cNvSpPr/>
          <p:nvPr/>
        </p:nvSpPr>
        <p:spPr>
          <a:xfrm>
            <a:off x="7525512" y="5202936"/>
            <a:ext cx="6217920" cy="274320"/>
          </a:xfrm>
          <a:prstGeom prst="rect">
            <a:avLst/>
          </a:prstGeom>
          <a:noFill/>
          <a:ln/>
        </p:spPr>
        <p:txBody>
          <a:bodyPr wrap="non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Secure authentication &amp; logging</a:t>
            </a:r>
            <a:endParaRPr lang="en-US" sz="1530" dirty="0"/>
          </a:p>
        </p:txBody>
      </p:sp>
      <p:sp>
        <p:nvSpPr>
          <p:cNvPr id="16" name="Text 12"/>
          <p:cNvSpPr/>
          <p:nvPr/>
        </p:nvSpPr>
        <p:spPr>
          <a:xfrm>
            <a:off x="7525512" y="5586984"/>
            <a:ext cx="6217920" cy="274320"/>
          </a:xfrm>
          <a:prstGeom prst="rect">
            <a:avLst/>
          </a:prstGeom>
          <a:noFill/>
          <a:ln/>
        </p:spPr>
        <p:txBody>
          <a:bodyPr wrap="non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Real-time status updates</a:t>
            </a:r>
            <a:endParaRPr lang="en-US" sz="153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685800" y="3209544"/>
            <a:ext cx="420624" cy="420624"/>
          </a:xfrm>
          <a:prstGeom prst="rect">
            <a:avLst/>
          </a:prstGeom>
        </p:spPr>
      </p:pic>
      <p:pic>
        <p:nvPicPr>
          <p:cNvPr id="5" name="Image 3" descr="preencoded.png">    </p:cNvPr>
          <p:cNvPicPr>
            <a:picLocks noChangeAspect="1"/>
          </p:cNvPicPr>
          <p:nvPr/>
        </p:nvPicPr>
        <p:blipFill>
          <a:blip r:embed="rId4"/>
          <a:stretch>
            <a:fillRect/>
          </a:stretch>
        </p:blipFill>
        <p:spPr>
          <a:xfrm>
            <a:off x="7443216" y="3209544"/>
            <a:ext cx="420624" cy="420624"/>
          </a:xfrm>
          <a:prstGeom prst="rect">
            <a:avLst/>
          </a:prstGeom>
        </p:spPr>
      </p:pic>
      <p:sp>
        <p:nvSpPr>
          <p:cNvPr id="6" name="Text 0"/>
          <p:cNvSpPr/>
          <p:nvPr/>
        </p:nvSpPr>
        <p:spPr>
          <a:xfrm>
            <a:off x="685800" y="2185416"/>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2. Problem Statement</a:t>
            </a:r>
            <a:endParaRPr lang="en-US" sz="3840" dirty="0"/>
          </a:p>
        </p:txBody>
      </p:sp>
      <p:sp>
        <p:nvSpPr>
          <p:cNvPr id="7" name="Text 1"/>
          <p:cNvSpPr/>
          <p:nvPr/>
        </p:nvSpPr>
        <p:spPr>
          <a:xfrm>
            <a:off x="822960" y="3246120"/>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1</a:t>
            </a:r>
            <a:endParaRPr lang="en-US" sz="1920" dirty="0"/>
          </a:p>
        </p:txBody>
      </p:sp>
      <p:sp>
        <p:nvSpPr>
          <p:cNvPr id="8" name="Text 2"/>
          <p:cNvSpPr/>
          <p:nvPr/>
        </p:nvSpPr>
        <p:spPr>
          <a:xfrm>
            <a:off x="1335024" y="3255264"/>
            <a:ext cx="5852160" cy="310896"/>
          </a:xfrm>
          <a:prstGeom prst="rect">
            <a:avLst/>
          </a:prstGeom>
          <a:noFill/>
          <a:ln/>
        </p:spPr>
        <p:txBody>
          <a:bodyPr wrap="none" lIns="0" tIns="0" rIns="0" bIns="0" rtlCol="0" anchor="ctr"/>
          <a:lstStyle/>
          <a:p>
            <a:pPr algn="l"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Current Issues in VPN Solutions</a:t>
            </a:r>
            <a:endParaRPr lang="en-US" sz="1920" dirty="0"/>
          </a:p>
        </p:txBody>
      </p:sp>
      <p:sp>
        <p:nvSpPr>
          <p:cNvPr id="9" name="Text 3"/>
          <p:cNvSpPr/>
          <p:nvPr/>
        </p:nvSpPr>
        <p:spPr>
          <a:xfrm>
            <a:off x="1335024" y="3675888"/>
            <a:ext cx="5852160" cy="54864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In today's digital age, data privacy and geo-restriction circumvention are critical concerns.</a:t>
            </a:r>
            <a:endParaRPr lang="en-US" sz="1530" dirty="0"/>
          </a:p>
        </p:txBody>
      </p:sp>
      <p:sp>
        <p:nvSpPr>
          <p:cNvPr id="10" name="Text 4"/>
          <p:cNvSpPr/>
          <p:nvPr/>
        </p:nvSpPr>
        <p:spPr>
          <a:xfrm>
            <a:off x="1335024" y="4334256"/>
            <a:ext cx="5852160" cy="54864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Most VPN clients lack cross-platform GUI support for dynamically selecting VPN configurations.</a:t>
            </a:r>
            <a:endParaRPr lang="en-US" sz="1530" dirty="0"/>
          </a:p>
        </p:txBody>
      </p:sp>
      <p:sp>
        <p:nvSpPr>
          <p:cNvPr id="11" name="Text 5"/>
          <p:cNvSpPr/>
          <p:nvPr/>
        </p:nvSpPr>
        <p:spPr>
          <a:xfrm>
            <a:off x="1335024" y="5001768"/>
            <a:ext cx="5852160" cy="82296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Many VPN applications rely on manual command-line interactions and do not centralize authentication, logging, and connection management.</a:t>
            </a:r>
            <a:endParaRPr lang="en-US" sz="1530" dirty="0"/>
          </a:p>
        </p:txBody>
      </p:sp>
      <p:sp>
        <p:nvSpPr>
          <p:cNvPr id="12" name="Text 6"/>
          <p:cNvSpPr/>
          <p:nvPr/>
        </p:nvSpPr>
        <p:spPr>
          <a:xfrm>
            <a:off x="7580376" y="3246120"/>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2</a:t>
            </a:r>
            <a:endParaRPr lang="en-US" sz="1920" dirty="0"/>
          </a:p>
        </p:txBody>
      </p:sp>
      <p:sp>
        <p:nvSpPr>
          <p:cNvPr id="13" name="Text 7"/>
          <p:cNvSpPr/>
          <p:nvPr/>
        </p:nvSpPr>
        <p:spPr>
          <a:xfrm>
            <a:off x="8092440" y="3255264"/>
            <a:ext cx="5852160" cy="310896"/>
          </a:xfrm>
          <a:prstGeom prst="rect">
            <a:avLst/>
          </a:prstGeom>
          <a:noFill/>
          <a:ln/>
        </p:spPr>
        <p:txBody>
          <a:bodyPr wrap="none" lIns="0" tIns="0" rIns="0" bIns="0" rtlCol="0" anchor="ctr"/>
          <a:lstStyle/>
          <a:p>
            <a:pPr algn="l"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Challenges Identified</a:t>
            </a:r>
            <a:endParaRPr lang="en-US" sz="1920" dirty="0"/>
          </a:p>
        </p:txBody>
      </p:sp>
      <p:sp>
        <p:nvSpPr>
          <p:cNvPr id="14" name="Text 8"/>
          <p:cNvSpPr/>
          <p:nvPr/>
        </p:nvSpPr>
        <p:spPr>
          <a:xfrm>
            <a:off x="8092440" y="3675888"/>
            <a:ext cx="5852160" cy="54864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Limited GUI-based VPN clients with full cross-platform configuration support.</a:t>
            </a:r>
            <a:endParaRPr lang="en-US" sz="1530" dirty="0"/>
          </a:p>
        </p:txBody>
      </p:sp>
      <p:sp>
        <p:nvSpPr>
          <p:cNvPr id="15" name="Text 9"/>
          <p:cNvSpPr/>
          <p:nvPr/>
        </p:nvSpPr>
        <p:spPr>
          <a:xfrm>
            <a:off x="8092440" y="4334256"/>
            <a:ext cx="5852160" cy="274320"/>
          </a:xfrm>
          <a:prstGeom prst="rect">
            <a:avLst/>
          </a:prstGeom>
          <a:noFill/>
          <a:ln/>
        </p:spPr>
        <p:txBody>
          <a:bodyPr wrap="non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Manual and error-prone VPN connection methods.</a:t>
            </a:r>
            <a:endParaRPr lang="en-US" sz="1530" dirty="0"/>
          </a:p>
        </p:txBody>
      </p:sp>
      <p:sp>
        <p:nvSpPr>
          <p:cNvPr id="16" name="Text 10"/>
          <p:cNvSpPr/>
          <p:nvPr/>
        </p:nvSpPr>
        <p:spPr>
          <a:xfrm>
            <a:off x="8092440" y="4727448"/>
            <a:ext cx="5852160" cy="274320"/>
          </a:xfrm>
          <a:prstGeom prst="rect">
            <a:avLst/>
          </a:prstGeom>
          <a:noFill/>
          <a:ln/>
        </p:spPr>
        <p:txBody>
          <a:bodyPr wrap="non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Insecure or unlogged access.</a:t>
            </a:r>
            <a:endParaRPr lang="en-US" sz="1530" dirty="0"/>
          </a:p>
        </p:txBody>
      </p:sp>
      <p:sp>
        <p:nvSpPr>
          <p:cNvPr id="17" name="Text 11"/>
          <p:cNvSpPr/>
          <p:nvPr/>
        </p:nvSpPr>
        <p:spPr>
          <a:xfrm>
            <a:off x="8092440" y="5120640"/>
            <a:ext cx="5852160" cy="274320"/>
          </a:xfrm>
          <a:prstGeom prst="rect">
            <a:avLst/>
          </a:prstGeom>
          <a:noFill/>
          <a:ln/>
        </p:spPr>
        <p:txBody>
          <a:bodyPr wrap="non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Lack of centralized access management.</a:t>
            </a:r>
            <a:endParaRPr lang="en-US" sz="153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pic>
        <p:nvPicPr>
          <p:cNvPr id="4" name="Image 2" descr="preencoded.png">    </p:cNvPr>
          <p:cNvPicPr>
            <a:picLocks noChangeAspect="1"/>
          </p:cNvPicPr>
          <p:nvPr/>
        </p:nvPicPr>
        <p:blipFill>
          <a:blip r:embed="rId3"/>
          <a:stretch>
            <a:fillRect/>
          </a:stretch>
        </p:blipFill>
        <p:spPr>
          <a:xfrm>
            <a:off x="5660136" y="3721608"/>
            <a:ext cx="4050792" cy="1078992"/>
          </a:xfrm>
          <a:prstGeom prst="rect">
            <a:avLst/>
          </a:prstGeom>
        </p:spPr>
      </p:pic>
      <p:pic>
        <p:nvPicPr>
          <p:cNvPr id="5" name="Image 3" descr="preencoded.png">    </p:cNvPr>
          <p:cNvPicPr>
            <a:picLocks noChangeAspect="1"/>
          </p:cNvPicPr>
          <p:nvPr/>
        </p:nvPicPr>
        <p:blipFill>
          <a:blip r:embed="rId4"/>
          <a:stretch>
            <a:fillRect/>
          </a:stretch>
        </p:blipFill>
        <p:spPr>
          <a:xfrm>
            <a:off x="5660136" y="4983480"/>
            <a:ext cx="4050792" cy="1627632"/>
          </a:xfrm>
          <a:prstGeom prst="rect">
            <a:avLst/>
          </a:prstGeom>
        </p:spPr>
      </p:pic>
      <p:pic>
        <p:nvPicPr>
          <p:cNvPr id="6" name="Image 4" descr="preencoded.png">    </p:cNvPr>
          <p:cNvPicPr>
            <a:picLocks noChangeAspect="1"/>
          </p:cNvPicPr>
          <p:nvPr/>
        </p:nvPicPr>
        <p:blipFill>
          <a:blip r:embed="rId5"/>
          <a:stretch>
            <a:fillRect/>
          </a:stretch>
        </p:blipFill>
        <p:spPr>
          <a:xfrm>
            <a:off x="9902952" y="3721608"/>
            <a:ext cx="4050792" cy="1078992"/>
          </a:xfrm>
          <a:prstGeom prst="rect">
            <a:avLst/>
          </a:prstGeom>
        </p:spPr>
      </p:pic>
      <p:pic>
        <p:nvPicPr>
          <p:cNvPr id="7" name="Image 5" descr="preencoded.png">    </p:cNvPr>
          <p:cNvPicPr>
            <a:picLocks noChangeAspect="1"/>
          </p:cNvPicPr>
          <p:nvPr/>
        </p:nvPicPr>
        <p:blipFill>
          <a:blip r:embed="rId6"/>
          <a:stretch>
            <a:fillRect/>
          </a:stretch>
        </p:blipFill>
        <p:spPr>
          <a:xfrm>
            <a:off x="9902952" y="4983480"/>
            <a:ext cx="4050792" cy="1627632"/>
          </a:xfrm>
          <a:prstGeom prst="rect">
            <a:avLst/>
          </a:prstGeom>
        </p:spPr>
      </p:pic>
      <p:sp>
        <p:nvSpPr>
          <p:cNvPr id="8" name="Text 0"/>
          <p:cNvSpPr/>
          <p:nvPr/>
        </p:nvSpPr>
        <p:spPr>
          <a:xfrm>
            <a:off x="5660136" y="1417320"/>
            <a:ext cx="8293608" cy="612648"/>
          </a:xfrm>
          <a:prstGeom prst="rect">
            <a:avLst/>
          </a:prstGeom>
          <a:noFill/>
          <a:ln/>
        </p:spPr>
        <p:txBody>
          <a:bodyPr wrap="none" lIns="0" tIns="0" rIns="0" bIns="0" rtlCol="0" anchor="ctr"/>
          <a:lstStyle/>
          <a:p>
            <a:pPr algn="l" indent="0" marL="0">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3. Project Objectives</a:t>
            </a:r>
            <a:endParaRPr lang="en-US" sz="3840" dirty="0"/>
          </a:p>
        </p:txBody>
      </p:sp>
      <p:sp>
        <p:nvSpPr>
          <p:cNvPr id="9" name="Text 1"/>
          <p:cNvSpPr/>
          <p:nvPr/>
        </p:nvSpPr>
        <p:spPr>
          <a:xfrm>
            <a:off x="5660136" y="2249424"/>
            <a:ext cx="8293608" cy="493776"/>
          </a:xfrm>
          <a:prstGeom prst="rect">
            <a:avLst/>
          </a:prstGeom>
          <a:noFill/>
          <a:ln/>
        </p:spPr>
        <p:txBody>
          <a:bodyPr wrap="none" lIns="0" tIns="0" rIns="0" bIns="0" rtlCol="0" anchor="ctr"/>
          <a:lstStyle/>
          <a:p>
            <a:pPr algn="l" indent="0" marL="0">
              <a:lnSpc>
                <a:spcPts val="3840"/>
              </a:lnSpc>
              <a:buNone/>
            </a:pPr>
            <a:r>
              <a:rPr lang="en-US" sz="3070" dirty="0">
                <a:solidFill>
                  <a:srgbClr val="F5F5F5"/>
                </a:solidFill>
                <a:latin typeface="思源黑体-思源黑体-Regular" pitchFamily="34" charset="0"/>
                <a:ea typeface="思源黑体-思源黑体-Regular" pitchFamily="34" charset="-122"/>
                <a:cs typeface="思源黑体-思源黑体-Regular" pitchFamily="34" charset="-120"/>
              </a:rPr>
              <a:t>Key Project Goals and Aspirations</a:t>
            </a:r>
            <a:endParaRPr lang="en-US" sz="3070" dirty="0"/>
          </a:p>
        </p:txBody>
      </p:sp>
      <p:sp>
        <p:nvSpPr>
          <p:cNvPr id="10" name="Text 2"/>
          <p:cNvSpPr/>
          <p:nvPr/>
        </p:nvSpPr>
        <p:spPr>
          <a:xfrm>
            <a:off x="5660136" y="2953512"/>
            <a:ext cx="8293608" cy="54864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The primary goal of this initiative is to develop a robust desktop VPN application that meets the following criteria:</a:t>
            </a:r>
            <a:endParaRPr lang="en-US" sz="1530" dirty="0"/>
          </a:p>
        </p:txBody>
      </p:sp>
      <p:sp>
        <p:nvSpPr>
          <p:cNvPr id="11" name="Text 3"/>
          <p:cNvSpPr/>
          <p:nvPr/>
        </p:nvSpPr>
        <p:spPr>
          <a:xfrm>
            <a:off x="5888736" y="3849624"/>
            <a:ext cx="3602736" cy="82296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Highly Secure: Ensuring user data and privacy are protected through advanced encryption techniques.</a:t>
            </a:r>
            <a:endParaRPr lang="en-US" sz="1530" dirty="0"/>
          </a:p>
        </p:txBody>
      </p:sp>
      <p:sp>
        <p:nvSpPr>
          <p:cNvPr id="12" name="Text 4"/>
          <p:cNvSpPr/>
          <p:nvPr/>
        </p:nvSpPr>
        <p:spPr>
          <a:xfrm>
            <a:off x="5888736" y="5111496"/>
            <a:ext cx="3602736" cy="137160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Effortlessly Configurable Across Multiple Platforms: Allowing seamless integration with various operating systems such as Windows, macOS, and Linux.</a:t>
            </a:r>
            <a:endParaRPr lang="en-US" sz="1530" dirty="0"/>
          </a:p>
        </p:txBody>
      </p:sp>
      <p:sp>
        <p:nvSpPr>
          <p:cNvPr id="13" name="Text 5"/>
          <p:cNvSpPr/>
          <p:nvPr/>
        </p:nvSpPr>
        <p:spPr>
          <a:xfrm>
            <a:off x="10131552" y="3849624"/>
            <a:ext cx="3602736" cy="82296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Completely GUI-Based: Featuring a user-friendly graphical interface that enhances overall usability.</a:t>
            </a:r>
            <a:endParaRPr lang="en-US" sz="1530" dirty="0"/>
          </a:p>
        </p:txBody>
      </p:sp>
      <p:sp>
        <p:nvSpPr>
          <p:cNvPr id="14" name="Text 6"/>
          <p:cNvSpPr/>
          <p:nvPr/>
        </p:nvSpPr>
        <p:spPr>
          <a:xfrm>
            <a:off x="10131552" y="5111496"/>
            <a:ext cx="3602736" cy="109728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Automated OpenVPN Connection Management: Streamlining the process of connecting to OpenVPN servers without user intervention.</a:t>
            </a:r>
            <a:endParaRPr lang="en-US" sz="153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5001768" y="2103120"/>
            <a:ext cx="4645152" cy="4645152"/>
          </a:xfrm>
          <a:prstGeom prst="rect">
            <a:avLst/>
          </a:prstGeom>
        </p:spPr>
      </p:pic>
      <p:pic>
        <p:nvPicPr>
          <p:cNvPr id="5" name="Image 3" descr="preencoded.png">    </p:cNvPr>
          <p:cNvPicPr>
            <a:picLocks noChangeAspect="1"/>
          </p:cNvPicPr>
          <p:nvPr/>
        </p:nvPicPr>
        <p:blipFill>
          <a:blip r:embed="rId4"/>
          <a:stretch>
            <a:fillRect/>
          </a:stretch>
        </p:blipFill>
        <p:spPr>
          <a:xfrm>
            <a:off x="5001768" y="2103120"/>
            <a:ext cx="4645152" cy="4645152"/>
          </a:xfrm>
          <a:prstGeom prst="rect">
            <a:avLst/>
          </a:prstGeom>
        </p:spPr>
      </p:pic>
      <p:pic>
        <p:nvPicPr>
          <p:cNvPr id="6" name="Image 4" descr="preencoded.png">    </p:cNvPr>
          <p:cNvPicPr>
            <a:picLocks noChangeAspect="1"/>
          </p:cNvPicPr>
          <p:nvPr/>
        </p:nvPicPr>
        <p:blipFill>
          <a:blip r:embed="rId5"/>
          <a:stretch>
            <a:fillRect/>
          </a:stretch>
        </p:blipFill>
        <p:spPr>
          <a:xfrm>
            <a:off x="5001768" y="2103120"/>
            <a:ext cx="4645152" cy="4645152"/>
          </a:xfrm>
          <a:prstGeom prst="rect">
            <a:avLst/>
          </a:prstGeom>
        </p:spPr>
      </p:pic>
      <p:pic>
        <p:nvPicPr>
          <p:cNvPr id="7" name="Image 5" descr="preencoded.png">    </p:cNvPr>
          <p:cNvPicPr>
            <a:picLocks noChangeAspect="1"/>
          </p:cNvPicPr>
          <p:nvPr/>
        </p:nvPicPr>
        <p:blipFill>
          <a:blip r:embed="rId6"/>
          <a:stretch>
            <a:fillRect/>
          </a:stretch>
        </p:blipFill>
        <p:spPr>
          <a:xfrm>
            <a:off x="5001768" y="2103120"/>
            <a:ext cx="4645152" cy="4645152"/>
          </a:xfrm>
          <a:prstGeom prst="rect">
            <a:avLst/>
          </a:prstGeom>
        </p:spPr>
      </p:pic>
      <p:pic>
        <p:nvPicPr>
          <p:cNvPr id="8" name="Image 6" descr="preencoded.png">    </p:cNvPr>
          <p:cNvPicPr>
            <a:picLocks noChangeAspect="1"/>
          </p:cNvPicPr>
          <p:nvPr/>
        </p:nvPicPr>
        <p:blipFill>
          <a:blip r:embed="rId7"/>
          <a:stretch>
            <a:fillRect/>
          </a:stretch>
        </p:blipFill>
        <p:spPr>
          <a:xfrm>
            <a:off x="5001768" y="2103120"/>
            <a:ext cx="4645152" cy="4645152"/>
          </a:xfrm>
          <a:prstGeom prst="rect">
            <a:avLst/>
          </a:prstGeom>
        </p:spPr>
      </p:pic>
      <p:sp>
        <p:nvSpPr>
          <p:cNvPr id="9" name="Text 0"/>
          <p:cNvSpPr/>
          <p:nvPr/>
        </p:nvSpPr>
        <p:spPr>
          <a:xfrm>
            <a:off x="685800" y="1005840"/>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Main Goals and Objectives</a:t>
            </a:r>
            <a:endParaRPr lang="en-US" sz="3840" dirty="0"/>
          </a:p>
        </p:txBody>
      </p:sp>
      <p:sp>
        <p:nvSpPr>
          <p:cNvPr id="10" name="Text 1"/>
          <p:cNvSpPr/>
          <p:nvPr/>
        </p:nvSpPr>
        <p:spPr>
          <a:xfrm>
            <a:off x="786384" y="2514600"/>
            <a:ext cx="4123944" cy="1097280"/>
          </a:xfrm>
          <a:prstGeom prst="rect">
            <a:avLst/>
          </a:prstGeom>
          <a:noFill/>
          <a:ln/>
        </p:spPr>
        <p:txBody>
          <a:bodyPr wrap="square" lIns="0" tIns="0" rIns="0" bIns="0" rtlCol="0" anchor="ctr"/>
          <a:lstStyle/>
          <a:p>
            <a:pPr algn="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Create a seamless and user-friendly authentication process that ensures ease of use while maintaining high security standards.</a:t>
            </a:r>
            <a:endParaRPr lang="en-US" sz="1530" dirty="0"/>
          </a:p>
        </p:txBody>
      </p:sp>
      <p:sp>
        <p:nvSpPr>
          <p:cNvPr id="11" name="Text 2"/>
          <p:cNvSpPr/>
          <p:nvPr/>
        </p:nvSpPr>
        <p:spPr>
          <a:xfrm>
            <a:off x="786384" y="5248656"/>
            <a:ext cx="4123944" cy="1097280"/>
          </a:xfrm>
          <a:prstGeom prst="rect">
            <a:avLst/>
          </a:prstGeom>
          <a:noFill/>
          <a:ln/>
        </p:spPr>
        <p:txBody>
          <a:bodyPr wrap="square" lIns="0" tIns="0" rIns="0" bIns="0" rtlCol="0" anchor="ctr"/>
          <a:lstStyle/>
          <a:p>
            <a:pPr algn="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Conceal the user's IP address and encrypt all internet traffic to provide enhanced security and protect sensitive information from potential threats.</a:t>
            </a:r>
            <a:endParaRPr lang="en-US" sz="1530" dirty="0"/>
          </a:p>
        </p:txBody>
      </p:sp>
      <p:pic>
        <p:nvPicPr>
          <p:cNvPr id="12" name="Image 7" descr="preencoded.png">    </p:cNvPr>
          <p:cNvPicPr>
            <a:picLocks noChangeAspect="1"/>
          </p:cNvPicPr>
          <p:nvPr/>
        </p:nvPicPr>
        <p:blipFill>
          <a:blip r:embed="rId8"/>
          <a:stretch>
            <a:fillRect/>
          </a:stretch>
        </p:blipFill>
        <p:spPr>
          <a:xfrm>
            <a:off x="5824728" y="3291840"/>
            <a:ext cx="374904" cy="374904"/>
          </a:xfrm>
          <a:prstGeom prst="rect">
            <a:avLst/>
          </a:prstGeom>
        </p:spPr>
      </p:pic>
      <p:pic>
        <p:nvPicPr>
          <p:cNvPr id="13" name="Image 8" descr="preencoded.png">    </p:cNvPr>
          <p:cNvPicPr>
            <a:picLocks noChangeAspect="1"/>
          </p:cNvPicPr>
          <p:nvPr/>
        </p:nvPicPr>
        <p:blipFill>
          <a:blip r:embed="rId9"/>
          <a:stretch>
            <a:fillRect/>
          </a:stretch>
        </p:blipFill>
        <p:spPr>
          <a:xfrm>
            <a:off x="5824728" y="5193792"/>
            <a:ext cx="374904" cy="374904"/>
          </a:xfrm>
          <a:prstGeom prst="rect">
            <a:avLst/>
          </a:prstGeom>
        </p:spPr>
      </p:pic>
      <p:pic>
        <p:nvPicPr>
          <p:cNvPr id="14" name="Image 9" descr="preencoded.png">    </p:cNvPr>
          <p:cNvPicPr>
            <a:picLocks noChangeAspect="1"/>
          </p:cNvPicPr>
          <p:nvPr/>
        </p:nvPicPr>
        <p:blipFill>
          <a:blip r:embed="rId10"/>
          <a:stretch>
            <a:fillRect/>
          </a:stretch>
        </p:blipFill>
        <p:spPr>
          <a:xfrm>
            <a:off x="7635240" y="2697480"/>
            <a:ext cx="374904" cy="374904"/>
          </a:xfrm>
          <a:prstGeom prst="rect">
            <a:avLst/>
          </a:prstGeom>
        </p:spPr>
      </p:pic>
      <p:pic>
        <p:nvPicPr>
          <p:cNvPr id="15" name="Image 10" descr="preencoded.png">    </p:cNvPr>
          <p:cNvPicPr>
            <a:picLocks noChangeAspect="1"/>
          </p:cNvPicPr>
          <p:nvPr/>
        </p:nvPicPr>
        <p:blipFill>
          <a:blip r:embed="rId11"/>
          <a:stretch>
            <a:fillRect/>
          </a:stretch>
        </p:blipFill>
        <p:spPr>
          <a:xfrm>
            <a:off x="7635240" y="5788152"/>
            <a:ext cx="374904" cy="374904"/>
          </a:xfrm>
          <a:prstGeom prst="rect">
            <a:avLst/>
          </a:prstGeom>
        </p:spPr>
      </p:pic>
      <p:pic>
        <p:nvPicPr>
          <p:cNvPr id="16" name="Image 11" descr="preencoded.png">    </p:cNvPr>
          <p:cNvPicPr>
            <a:picLocks noChangeAspect="1"/>
          </p:cNvPicPr>
          <p:nvPr/>
        </p:nvPicPr>
        <p:blipFill>
          <a:blip r:embed="rId12"/>
          <a:stretch>
            <a:fillRect/>
          </a:stretch>
        </p:blipFill>
        <p:spPr>
          <a:xfrm>
            <a:off x="8759952" y="4242816"/>
            <a:ext cx="374904" cy="374904"/>
          </a:xfrm>
          <a:prstGeom prst="rect">
            <a:avLst/>
          </a:prstGeom>
        </p:spPr>
      </p:pic>
      <p:sp>
        <p:nvSpPr>
          <p:cNvPr id="17" name="Text 3"/>
          <p:cNvSpPr/>
          <p:nvPr/>
        </p:nvSpPr>
        <p:spPr>
          <a:xfrm>
            <a:off x="9738360" y="2057400"/>
            <a:ext cx="4123944" cy="109728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Intelligently choose and load the appropriate configuration files tailored for each specific platform, ensuring compatibility and optimal performance.</a:t>
            </a:r>
            <a:endParaRPr lang="en-US" sz="1530" dirty="0"/>
          </a:p>
        </p:txBody>
      </p:sp>
      <p:sp>
        <p:nvSpPr>
          <p:cNvPr id="18" name="Text 4"/>
          <p:cNvSpPr/>
          <p:nvPr/>
        </p:nvSpPr>
        <p:spPr>
          <a:xfrm>
            <a:off x="10131552" y="3877056"/>
            <a:ext cx="3730752" cy="109728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Initiate OpenVPN with the correct configuration settings directly from a user-friendly graphical user interface, simplifying the user experience.</a:t>
            </a:r>
            <a:endParaRPr lang="en-US" sz="1530" dirty="0"/>
          </a:p>
        </p:txBody>
      </p:sp>
      <p:sp>
        <p:nvSpPr>
          <p:cNvPr id="19" name="Text 5"/>
          <p:cNvSpPr/>
          <p:nvPr/>
        </p:nvSpPr>
        <p:spPr>
          <a:xfrm>
            <a:off x="9738360" y="5705856"/>
            <a:ext cx="4123944" cy="109728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Ensure all VPN events are logged in a secure manner while keeping track of user activities, thereby safeguarding user privacy and data integrity.</a:t>
            </a:r>
            <a:endParaRPr lang="en-US" sz="153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795528" y="3172968"/>
            <a:ext cx="4005072" cy="2642616"/>
          </a:xfrm>
          <a:prstGeom prst="rect">
            <a:avLst/>
          </a:prstGeom>
        </p:spPr>
      </p:pic>
      <p:pic>
        <p:nvPicPr>
          <p:cNvPr id="4" name="Image 2" descr="preencoded.png">    </p:cNvPr>
          <p:cNvPicPr>
            <a:picLocks noChangeAspect="1"/>
          </p:cNvPicPr>
          <p:nvPr/>
        </p:nvPicPr>
        <p:blipFill>
          <a:blip r:embed="rId3"/>
          <a:stretch>
            <a:fillRect/>
          </a:stretch>
        </p:blipFill>
        <p:spPr>
          <a:xfrm>
            <a:off x="5321808" y="3172968"/>
            <a:ext cx="4005072" cy="2642616"/>
          </a:xfrm>
          <a:prstGeom prst="rect">
            <a:avLst/>
          </a:prstGeom>
        </p:spPr>
      </p:pic>
      <p:pic>
        <p:nvPicPr>
          <p:cNvPr id="5" name="Image 3" descr="preencoded.png">    </p:cNvPr>
          <p:cNvPicPr>
            <a:picLocks noChangeAspect="1"/>
          </p:cNvPicPr>
          <p:nvPr/>
        </p:nvPicPr>
        <p:blipFill>
          <a:blip r:embed="rId4"/>
          <a:stretch>
            <a:fillRect/>
          </a:stretch>
        </p:blipFill>
        <p:spPr>
          <a:xfrm>
            <a:off x="9838944" y="3172968"/>
            <a:ext cx="4005072" cy="2642616"/>
          </a:xfrm>
          <a:prstGeom prst="rect">
            <a:avLst/>
          </a:prstGeom>
        </p:spPr>
      </p:pic>
      <p:sp>
        <p:nvSpPr>
          <p:cNvPr id="6" name="Text 0"/>
          <p:cNvSpPr/>
          <p:nvPr/>
        </p:nvSpPr>
        <p:spPr>
          <a:xfrm>
            <a:off x="685800" y="1033272"/>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4. Comprehensive System Architecture Diagram</a:t>
            </a:r>
            <a:endParaRPr lang="en-US" sz="3840" dirty="0"/>
          </a:p>
        </p:txBody>
      </p:sp>
      <p:sp>
        <p:nvSpPr>
          <p:cNvPr id="7" name="Text 1"/>
          <p:cNvSpPr/>
          <p:nvPr/>
        </p:nvSpPr>
        <p:spPr>
          <a:xfrm>
            <a:off x="685800" y="1856232"/>
            <a:ext cx="13267944" cy="493776"/>
          </a:xfrm>
          <a:prstGeom prst="rect">
            <a:avLst/>
          </a:prstGeom>
          <a:noFill/>
          <a:ln/>
        </p:spPr>
        <p:txBody>
          <a:bodyPr wrap="none" lIns="0" tIns="0" rIns="0" bIns="0" rtlCol="0" anchor="ctr"/>
          <a:lstStyle/>
          <a:p>
            <a:pPr algn="l" indent="0" marL="0">
              <a:lnSpc>
                <a:spcPts val="3840"/>
              </a:lnSpc>
              <a:buNone/>
            </a:pPr>
            <a:r>
              <a:rPr lang="en-US" sz="3070" dirty="0">
                <a:solidFill>
                  <a:srgbClr val="F5F5F5"/>
                </a:solidFill>
                <a:latin typeface="思源黑体-思源黑体-Regular" pitchFamily="34" charset="0"/>
                <a:ea typeface="思源黑体-思源黑体-Regular" pitchFamily="34" charset="-122"/>
                <a:cs typeface="思源黑体-思源黑体-Regular" pitchFamily="34" charset="-120"/>
              </a:rPr>
              <a:t>Key Components of the System Architecture</a:t>
            </a:r>
            <a:endParaRPr lang="en-US" sz="3070" dirty="0"/>
          </a:p>
        </p:txBody>
      </p:sp>
      <p:sp>
        <p:nvSpPr>
          <p:cNvPr id="8" name="Text 2"/>
          <p:cNvSpPr/>
          <p:nvPr/>
        </p:nvSpPr>
        <p:spPr>
          <a:xfrm>
            <a:off x="685800" y="2569464"/>
            <a:ext cx="13267944" cy="274320"/>
          </a:xfrm>
          <a:prstGeom prst="rect">
            <a:avLst/>
          </a:prstGeom>
          <a:noFill/>
          <a:ln/>
        </p:spPr>
        <p:txBody>
          <a:bodyPr wrap="non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The overall architecture is structured around three essential components that work in tandem:</a:t>
            </a:r>
            <a:endParaRPr lang="en-US" sz="1530" dirty="0"/>
          </a:p>
        </p:txBody>
      </p:sp>
      <p:sp>
        <p:nvSpPr>
          <p:cNvPr id="9" name="Text 3"/>
          <p:cNvSpPr/>
          <p:nvPr/>
        </p:nvSpPr>
        <p:spPr>
          <a:xfrm>
            <a:off x="795528" y="6007608"/>
            <a:ext cx="4005072" cy="54864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Graphical User Interface Layer built using Java Swing for interactive user experiences</a:t>
            </a:r>
            <a:endParaRPr lang="en-US" sz="1530" dirty="0"/>
          </a:p>
        </p:txBody>
      </p:sp>
      <p:sp>
        <p:nvSpPr>
          <p:cNvPr id="10" name="Text 4"/>
          <p:cNvSpPr/>
          <p:nvPr/>
        </p:nvSpPr>
        <p:spPr>
          <a:xfrm>
            <a:off x="5321808" y="6007608"/>
            <a:ext cx="4005072" cy="82296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Central Core Logic Layer implemented in Java to manage all processing and data handling</a:t>
            </a:r>
            <a:endParaRPr lang="en-US" sz="1530" dirty="0"/>
          </a:p>
        </p:txBody>
      </p:sp>
      <p:sp>
        <p:nvSpPr>
          <p:cNvPr id="11" name="Text 5"/>
          <p:cNvSpPr/>
          <p:nvPr/>
        </p:nvSpPr>
        <p:spPr>
          <a:xfrm>
            <a:off x="9838944" y="6007608"/>
            <a:ext cx="4005072" cy="109728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Tunneling Layer utilizing OpenVPN to ensure secure and encrypted communication between clients and servers</a:t>
            </a:r>
            <a:endParaRPr lang="en-US" sz="153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685800" y="4453128"/>
            <a:ext cx="13267944" cy="27432"/>
          </a:xfrm>
          <a:prstGeom prst="rect">
            <a:avLst/>
          </a:prstGeom>
        </p:spPr>
      </p:pic>
      <p:pic>
        <p:nvPicPr>
          <p:cNvPr id="5" name="Image 3" descr="preencoded.png">    </p:cNvPr>
          <p:cNvPicPr>
            <a:picLocks noChangeAspect="1"/>
          </p:cNvPicPr>
          <p:nvPr/>
        </p:nvPicPr>
        <p:blipFill>
          <a:blip r:embed="rId4"/>
          <a:stretch>
            <a:fillRect/>
          </a:stretch>
        </p:blipFill>
        <p:spPr>
          <a:xfrm>
            <a:off x="2834640" y="3758184"/>
            <a:ext cx="27432" cy="685800"/>
          </a:xfrm>
          <a:prstGeom prst="rect">
            <a:avLst/>
          </a:prstGeom>
        </p:spPr>
      </p:pic>
      <p:pic>
        <p:nvPicPr>
          <p:cNvPr id="6" name="Image 4" descr="preencoded.png">    </p:cNvPr>
          <p:cNvPicPr>
            <a:picLocks noChangeAspect="1"/>
          </p:cNvPicPr>
          <p:nvPr/>
        </p:nvPicPr>
        <p:blipFill>
          <a:blip r:embed="rId5"/>
          <a:stretch>
            <a:fillRect/>
          </a:stretch>
        </p:blipFill>
        <p:spPr>
          <a:xfrm>
            <a:off x="5074920" y="4425696"/>
            <a:ext cx="27432" cy="685800"/>
          </a:xfrm>
          <a:prstGeom prst="rect">
            <a:avLst/>
          </a:prstGeom>
        </p:spPr>
      </p:pic>
      <p:pic>
        <p:nvPicPr>
          <p:cNvPr id="7" name="Image 5" descr="preencoded.png">    </p:cNvPr>
          <p:cNvPicPr>
            <a:picLocks noChangeAspect="1"/>
          </p:cNvPicPr>
          <p:nvPr/>
        </p:nvPicPr>
        <p:blipFill>
          <a:blip r:embed="rId6"/>
          <a:stretch>
            <a:fillRect/>
          </a:stretch>
        </p:blipFill>
        <p:spPr>
          <a:xfrm>
            <a:off x="7315200" y="3758184"/>
            <a:ext cx="27432" cy="685800"/>
          </a:xfrm>
          <a:prstGeom prst="rect">
            <a:avLst/>
          </a:prstGeom>
        </p:spPr>
      </p:pic>
      <p:pic>
        <p:nvPicPr>
          <p:cNvPr id="8" name="Image 6" descr="preencoded.png">    </p:cNvPr>
          <p:cNvPicPr>
            <a:picLocks noChangeAspect="1"/>
          </p:cNvPicPr>
          <p:nvPr/>
        </p:nvPicPr>
        <p:blipFill>
          <a:blip r:embed="rId7"/>
          <a:stretch>
            <a:fillRect/>
          </a:stretch>
        </p:blipFill>
        <p:spPr>
          <a:xfrm>
            <a:off x="9564624" y="4425696"/>
            <a:ext cx="27432" cy="685800"/>
          </a:xfrm>
          <a:prstGeom prst="rect">
            <a:avLst/>
          </a:prstGeom>
        </p:spPr>
      </p:pic>
      <p:pic>
        <p:nvPicPr>
          <p:cNvPr id="9" name="Image 7" descr="preencoded.png">    </p:cNvPr>
          <p:cNvPicPr>
            <a:picLocks noChangeAspect="1"/>
          </p:cNvPicPr>
          <p:nvPr/>
        </p:nvPicPr>
        <p:blipFill>
          <a:blip r:embed="rId8"/>
          <a:stretch>
            <a:fillRect/>
          </a:stretch>
        </p:blipFill>
        <p:spPr>
          <a:xfrm>
            <a:off x="11804904" y="3758184"/>
            <a:ext cx="27432" cy="685800"/>
          </a:xfrm>
          <a:prstGeom prst="rect">
            <a:avLst/>
          </a:prstGeom>
        </p:spPr>
      </p:pic>
      <p:pic>
        <p:nvPicPr>
          <p:cNvPr id="10" name="Image 8" descr="preencoded.png">    </p:cNvPr>
          <p:cNvPicPr>
            <a:picLocks noChangeAspect="1"/>
          </p:cNvPicPr>
          <p:nvPr/>
        </p:nvPicPr>
        <p:blipFill>
          <a:blip r:embed="rId9"/>
          <a:stretch>
            <a:fillRect/>
          </a:stretch>
        </p:blipFill>
        <p:spPr>
          <a:xfrm>
            <a:off x="2596896" y="4206240"/>
            <a:ext cx="475488" cy="475488"/>
          </a:xfrm>
          <a:prstGeom prst="rect">
            <a:avLst/>
          </a:prstGeom>
        </p:spPr>
      </p:pic>
      <p:pic>
        <p:nvPicPr>
          <p:cNvPr id="11" name="Image 9" descr="preencoded.png">    </p:cNvPr>
          <p:cNvPicPr>
            <a:picLocks noChangeAspect="1"/>
          </p:cNvPicPr>
          <p:nvPr/>
        </p:nvPicPr>
        <p:blipFill>
          <a:blip r:embed="rId10"/>
          <a:stretch>
            <a:fillRect/>
          </a:stretch>
        </p:blipFill>
        <p:spPr>
          <a:xfrm>
            <a:off x="4846320" y="4187952"/>
            <a:ext cx="475488" cy="475488"/>
          </a:xfrm>
          <a:prstGeom prst="rect">
            <a:avLst/>
          </a:prstGeom>
        </p:spPr>
      </p:pic>
      <p:pic>
        <p:nvPicPr>
          <p:cNvPr id="12" name="Image 10" descr="preencoded.png">    </p:cNvPr>
          <p:cNvPicPr>
            <a:picLocks noChangeAspect="1"/>
          </p:cNvPicPr>
          <p:nvPr/>
        </p:nvPicPr>
        <p:blipFill>
          <a:blip r:embed="rId11"/>
          <a:stretch>
            <a:fillRect/>
          </a:stretch>
        </p:blipFill>
        <p:spPr>
          <a:xfrm>
            <a:off x="7086600" y="4206240"/>
            <a:ext cx="475488" cy="475488"/>
          </a:xfrm>
          <a:prstGeom prst="rect">
            <a:avLst/>
          </a:prstGeom>
        </p:spPr>
      </p:pic>
      <p:pic>
        <p:nvPicPr>
          <p:cNvPr id="13" name="Image 11" descr="preencoded.png">    </p:cNvPr>
          <p:cNvPicPr>
            <a:picLocks noChangeAspect="1"/>
          </p:cNvPicPr>
          <p:nvPr/>
        </p:nvPicPr>
        <p:blipFill>
          <a:blip r:embed="rId12"/>
          <a:stretch>
            <a:fillRect/>
          </a:stretch>
        </p:blipFill>
        <p:spPr>
          <a:xfrm>
            <a:off x="9326880" y="4187952"/>
            <a:ext cx="475488" cy="475488"/>
          </a:xfrm>
          <a:prstGeom prst="rect">
            <a:avLst/>
          </a:prstGeom>
        </p:spPr>
      </p:pic>
      <p:pic>
        <p:nvPicPr>
          <p:cNvPr id="14" name="Image 12" descr="preencoded.png">    </p:cNvPr>
          <p:cNvPicPr>
            <a:picLocks noChangeAspect="1"/>
          </p:cNvPicPr>
          <p:nvPr/>
        </p:nvPicPr>
        <p:blipFill>
          <a:blip r:embed="rId13"/>
          <a:stretch>
            <a:fillRect/>
          </a:stretch>
        </p:blipFill>
        <p:spPr>
          <a:xfrm>
            <a:off x="11576304" y="4206240"/>
            <a:ext cx="475488" cy="475488"/>
          </a:xfrm>
          <a:prstGeom prst="rect">
            <a:avLst/>
          </a:prstGeom>
        </p:spPr>
      </p:pic>
      <p:sp>
        <p:nvSpPr>
          <p:cNvPr id="15" name="Text 0"/>
          <p:cNvSpPr/>
          <p:nvPr/>
        </p:nvSpPr>
        <p:spPr>
          <a:xfrm>
            <a:off x="685800" y="905256"/>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Flowchart Overview and Explanation</a:t>
            </a:r>
            <a:endParaRPr lang="en-US" sz="3840" dirty="0"/>
          </a:p>
        </p:txBody>
      </p:sp>
      <p:sp>
        <p:nvSpPr>
          <p:cNvPr id="16" name="Text 1"/>
          <p:cNvSpPr/>
          <p:nvPr/>
        </p:nvSpPr>
        <p:spPr>
          <a:xfrm>
            <a:off x="877824" y="1728216"/>
            <a:ext cx="3904488" cy="310896"/>
          </a:xfrm>
          <a:prstGeom prst="rect">
            <a:avLst/>
          </a:prstGeom>
          <a:noFill/>
          <a:ln/>
        </p:spPr>
        <p:txBody>
          <a:bodyPr wrap="non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Initiation Phase of the Process</a:t>
            </a:r>
            <a:endParaRPr lang="en-US" sz="1920" dirty="0"/>
          </a:p>
        </p:txBody>
      </p:sp>
      <p:sp>
        <p:nvSpPr>
          <p:cNvPr id="17" name="Text 2"/>
          <p:cNvSpPr/>
          <p:nvPr/>
        </p:nvSpPr>
        <p:spPr>
          <a:xfrm>
            <a:off x="877824" y="2148840"/>
            <a:ext cx="3904488" cy="82296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The user launches the graphical user interface (GUI) to begin interacting with the system.</a:t>
            </a:r>
            <a:endParaRPr lang="en-US" sz="1530" dirty="0"/>
          </a:p>
        </p:txBody>
      </p:sp>
      <p:sp>
        <p:nvSpPr>
          <p:cNvPr id="18" name="Text 3"/>
          <p:cNvSpPr/>
          <p:nvPr/>
        </p:nvSpPr>
        <p:spPr>
          <a:xfrm>
            <a:off x="2761488" y="4270248"/>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1</a:t>
            </a:r>
            <a:endParaRPr lang="en-US" sz="1920" dirty="0"/>
          </a:p>
        </p:txBody>
      </p:sp>
      <p:sp>
        <p:nvSpPr>
          <p:cNvPr id="19" name="Text 4"/>
          <p:cNvSpPr/>
          <p:nvPr/>
        </p:nvSpPr>
        <p:spPr>
          <a:xfrm>
            <a:off x="5367528" y="1728216"/>
            <a:ext cx="3904488" cy="310896"/>
          </a:xfrm>
          <a:prstGeom prst="rect">
            <a:avLst/>
          </a:prstGeom>
          <a:noFill/>
          <a:ln/>
        </p:spPr>
        <p:txBody>
          <a:bodyPr wrap="non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Core Logic Processing Module</a:t>
            </a:r>
            <a:endParaRPr lang="en-US" sz="1920" dirty="0"/>
          </a:p>
        </p:txBody>
      </p:sp>
      <p:sp>
        <p:nvSpPr>
          <p:cNvPr id="20" name="Text 5"/>
          <p:cNvSpPr/>
          <p:nvPr/>
        </p:nvSpPr>
        <p:spPr>
          <a:xfrm>
            <a:off x="5367528" y="2148840"/>
            <a:ext cx="3904488" cy="109728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This layer securely saves the user's credentials and prepares the necessary configuration for establishing a connection.</a:t>
            </a:r>
            <a:endParaRPr lang="en-US" sz="1530" dirty="0"/>
          </a:p>
        </p:txBody>
      </p:sp>
      <p:sp>
        <p:nvSpPr>
          <p:cNvPr id="21" name="Text 6"/>
          <p:cNvSpPr/>
          <p:nvPr/>
        </p:nvSpPr>
        <p:spPr>
          <a:xfrm>
            <a:off x="3127248" y="5303520"/>
            <a:ext cx="3904488" cy="612648"/>
          </a:xfrm>
          <a:prstGeom prst="rect">
            <a:avLst/>
          </a:prstGeom>
          <a:noFill/>
          <a:ln/>
        </p:spPr>
        <p:txBody>
          <a:bodyPr wrap="squar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User Credentials and Configuration Input</a:t>
            </a:r>
            <a:endParaRPr lang="en-US" sz="1920" dirty="0"/>
          </a:p>
        </p:txBody>
      </p:sp>
      <p:sp>
        <p:nvSpPr>
          <p:cNvPr id="22" name="Text 7"/>
          <p:cNvSpPr/>
          <p:nvPr/>
        </p:nvSpPr>
        <p:spPr>
          <a:xfrm>
            <a:off x="5010912" y="4242816"/>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2</a:t>
            </a:r>
            <a:endParaRPr lang="en-US" sz="1920" dirty="0"/>
          </a:p>
        </p:txBody>
      </p:sp>
      <p:sp>
        <p:nvSpPr>
          <p:cNvPr id="23" name="Text 8"/>
          <p:cNvSpPr/>
          <p:nvPr/>
        </p:nvSpPr>
        <p:spPr>
          <a:xfrm>
            <a:off x="3127248" y="6025896"/>
            <a:ext cx="3904488" cy="109728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The user is required to enter their unique username and password, along with selecting the desired platform for connection.</a:t>
            </a:r>
            <a:endParaRPr lang="en-US" sz="1530" dirty="0"/>
          </a:p>
        </p:txBody>
      </p:sp>
      <p:sp>
        <p:nvSpPr>
          <p:cNvPr id="24" name="Text 9"/>
          <p:cNvSpPr/>
          <p:nvPr/>
        </p:nvSpPr>
        <p:spPr>
          <a:xfrm>
            <a:off x="7251192" y="4270248"/>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3</a:t>
            </a:r>
            <a:endParaRPr lang="en-US" sz="1920" dirty="0"/>
          </a:p>
        </p:txBody>
      </p:sp>
      <p:sp>
        <p:nvSpPr>
          <p:cNvPr id="25" name="Text 10"/>
          <p:cNvSpPr/>
          <p:nvPr/>
        </p:nvSpPr>
        <p:spPr>
          <a:xfrm>
            <a:off x="7607808" y="5303520"/>
            <a:ext cx="3904488" cy="612648"/>
          </a:xfrm>
          <a:prstGeom prst="rect">
            <a:avLst/>
          </a:prstGeom>
          <a:noFill/>
          <a:ln/>
        </p:spPr>
        <p:txBody>
          <a:bodyPr wrap="squar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OpenVPN Session Initiation Procedure</a:t>
            </a:r>
            <a:endParaRPr lang="en-US" sz="1920" dirty="0"/>
          </a:p>
        </p:txBody>
      </p:sp>
      <p:sp>
        <p:nvSpPr>
          <p:cNvPr id="26" name="Text 11"/>
          <p:cNvSpPr/>
          <p:nvPr/>
        </p:nvSpPr>
        <p:spPr>
          <a:xfrm>
            <a:off x="7607808" y="6025896"/>
            <a:ext cx="3904488" cy="82296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The OpenVPN process is initiated using the user authentication file along with the configuration selected earlier by the user.</a:t>
            </a:r>
            <a:endParaRPr lang="en-US" sz="1530" dirty="0"/>
          </a:p>
        </p:txBody>
      </p:sp>
      <p:sp>
        <p:nvSpPr>
          <p:cNvPr id="27" name="Text 12"/>
          <p:cNvSpPr/>
          <p:nvPr/>
        </p:nvSpPr>
        <p:spPr>
          <a:xfrm>
            <a:off x="9857232" y="1728216"/>
            <a:ext cx="3904488" cy="612648"/>
          </a:xfrm>
          <a:prstGeom prst="rect">
            <a:avLst/>
          </a:prstGeom>
          <a:noFill/>
          <a:ln/>
        </p:spPr>
        <p:txBody>
          <a:bodyPr wrap="square" lIns="0" tIns="0" rIns="0" bIns="0" rtlCol="0" anchor="ctr"/>
          <a:lstStyle/>
          <a:p>
            <a:pPr algn="ctr" indent="0" marL="0">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Final Connection Status and Feedback</a:t>
            </a:r>
            <a:endParaRPr lang="en-US" sz="1920" dirty="0"/>
          </a:p>
        </p:txBody>
      </p:sp>
      <p:sp>
        <p:nvSpPr>
          <p:cNvPr id="28" name="Text 13"/>
          <p:cNvSpPr/>
          <p:nvPr/>
        </p:nvSpPr>
        <p:spPr>
          <a:xfrm>
            <a:off x="9857232" y="2459736"/>
            <a:ext cx="3904488" cy="1097280"/>
          </a:xfrm>
          <a:prstGeom prst="rect">
            <a:avLst/>
          </a:prstGeom>
          <a:noFill/>
          <a:ln/>
        </p:spPr>
        <p:txBody>
          <a:bodyPr wrap="square" lIns="0" tIns="0" rIns="0" bIns="0" rtlCol="0" anchor="ctr"/>
          <a:lstStyle/>
          <a:p>
            <a:pPr algn="ctr"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The system displays the connection status both in the graphical user interface and records it in the system logs for monitoring.</a:t>
            </a:r>
            <a:endParaRPr lang="en-US" sz="1530" dirty="0"/>
          </a:p>
        </p:txBody>
      </p:sp>
      <p:sp>
        <p:nvSpPr>
          <p:cNvPr id="29" name="Text 14"/>
          <p:cNvSpPr/>
          <p:nvPr/>
        </p:nvSpPr>
        <p:spPr>
          <a:xfrm>
            <a:off x="9491472" y="4242816"/>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4</a:t>
            </a:r>
            <a:endParaRPr lang="en-US" sz="1920" dirty="0"/>
          </a:p>
        </p:txBody>
      </p:sp>
      <p:sp>
        <p:nvSpPr>
          <p:cNvPr id="30" name="Text 15"/>
          <p:cNvSpPr/>
          <p:nvPr/>
        </p:nvSpPr>
        <p:spPr>
          <a:xfrm>
            <a:off x="11740896" y="4270248"/>
            <a:ext cx="146304" cy="365760"/>
          </a:xfrm>
          <a:prstGeom prst="rect">
            <a:avLst/>
          </a:prstGeom>
          <a:noFill/>
          <a:ln/>
        </p:spPr>
        <p:txBody>
          <a:bodyPr wrap="none" lIns="0" tIns="0" rIns="0" bIns="0" rtlCol="0" anchor="ctr"/>
          <a:lstStyle/>
          <a:p>
            <a:pPr algn="ctr" indent="0" marL="0">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5</a:t>
            </a:r>
            <a:endParaRPr lang="en-US" sz="192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56064" y="0"/>
            <a:ext cx="4974336" cy="8238744"/>
          </a:xfrm>
          <a:prstGeom prst="rect">
            <a:avLst/>
          </a:prstGeom>
        </p:spPr>
      </p:pic>
      <p:sp>
        <p:nvSpPr>
          <p:cNvPr id="4" name="Text 0"/>
          <p:cNvSpPr/>
          <p:nvPr/>
        </p:nvSpPr>
        <p:spPr>
          <a:xfrm>
            <a:off x="685800" y="2423160"/>
            <a:ext cx="8293608" cy="612648"/>
          </a:xfrm>
          <a:prstGeom prst="rect">
            <a:avLst/>
          </a:prstGeom>
          <a:noFill/>
          <a:ln/>
        </p:spPr>
        <p:txBody>
          <a:bodyPr wrap="none" lIns="0" tIns="0" rIns="0" bIns="0" rtlCol="0" anchor="ctr"/>
          <a:lstStyle/>
          <a:p>
            <a:pPr algn="l" indent="0" marL="0">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5. GUI Design &amp; Interaction</a:t>
            </a:r>
            <a:endParaRPr lang="en-US" sz="3840" dirty="0"/>
          </a:p>
        </p:txBody>
      </p:sp>
      <p:sp>
        <p:nvSpPr>
          <p:cNvPr id="5" name="Text 1"/>
          <p:cNvSpPr/>
          <p:nvPr/>
        </p:nvSpPr>
        <p:spPr>
          <a:xfrm>
            <a:off x="685800" y="3255264"/>
            <a:ext cx="8293608" cy="493776"/>
          </a:xfrm>
          <a:prstGeom prst="rect">
            <a:avLst/>
          </a:prstGeom>
          <a:noFill/>
          <a:ln/>
        </p:spPr>
        <p:txBody>
          <a:bodyPr wrap="none" lIns="0" tIns="0" rIns="0" bIns="0" rtlCol="0" anchor="ctr"/>
          <a:lstStyle/>
          <a:p>
            <a:pPr algn="l" indent="0" marL="0">
              <a:lnSpc>
                <a:spcPts val="3840"/>
              </a:lnSpc>
              <a:buNone/>
            </a:pPr>
            <a:r>
              <a:rPr lang="en-US" sz="3070" dirty="0">
                <a:solidFill>
                  <a:srgbClr val="F5F5F5"/>
                </a:solidFill>
                <a:latin typeface="思源黑体-思源黑体-Regular" pitchFamily="34" charset="0"/>
                <a:ea typeface="思源黑体-思源黑体-Regular" pitchFamily="34" charset="-122"/>
                <a:cs typeface="思源黑体-思源黑体-Regular" pitchFamily="34" charset="-120"/>
              </a:rPr>
              <a:t>GUI Features</a:t>
            </a:r>
            <a:endParaRPr lang="en-US" sz="3070" dirty="0"/>
          </a:p>
        </p:txBody>
      </p:sp>
      <p:sp>
        <p:nvSpPr>
          <p:cNvPr id="6" name="Text 2"/>
          <p:cNvSpPr/>
          <p:nvPr/>
        </p:nvSpPr>
        <p:spPr>
          <a:xfrm>
            <a:off x="685800" y="3959352"/>
            <a:ext cx="8293608" cy="1645920"/>
          </a:xfrm>
          <a:prstGeom prst="rect">
            <a:avLst/>
          </a:prstGeom>
          <a:noFill/>
          <a:ln/>
        </p:spPr>
        <p:txBody>
          <a:bodyPr wrap="square" lIns="0" tIns="0" rIns="0" bIns="0" rtlCol="0" anchor="ctr"/>
          <a:lstStyle/>
          <a:p>
            <a:pPr algn="l" indent="0" marL="0">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The Graphical User Interface (GUI) is meticulously constructed using Java Swing, which is known for its versatility and ease of use. It features a well-organized layout that includes various dropdown menus, informative labels, user input fields, and responsive buttons, all designed to ensure a seamless and intuitive interaction experience for the user. Importantly, every action taken by the user is met with immediate and pertinent feedback, alongside comprehensive logging to enhance usability and tracking.</a:t>
            </a:r>
            <a:endParaRPr lang="en-US" sz="153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2025-07-21T08:51:50Z</dcterms:created>
  <dcterms:modified xsi:type="dcterms:W3CDTF">2025-07-21T08:51:50Z</dcterms:modified>
</cp:coreProperties>
</file>